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Lst>
  <p:notesMasterIdLst>
    <p:notesMasterId r:id="rId34"/>
  </p:notesMasterIdLst>
  <p:handoutMasterIdLst>
    <p:handoutMasterId r:id="rId35"/>
  </p:handoutMasterIdLst>
  <p:sldIdLst>
    <p:sldId id="256" r:id="rId2"/>
    <p:sldId id="283" r:id="rId3"/>
    <p:sldId id="290" r:id="rId4"/>
    <p:sldId id="269" r:id="rId5"/>
    <p:sldId id="289" r:id="rId6"/>
    <p:sldId id="296" r:id="rId7"/>
    <p:sldId id="297" r:id="rId8"/>
    <p:sldId id="295" r:id="rId9"/>
    <p:sldId id="299" r:id="rId10"/>
    <p:sldId id="294" r:id="rId11"/>
    <p:sldId id="309" r:id="rId12"/>
    <p:sldId id="314" r:id="rId13"/>
    <p:sldId id="315" r:id="rId14"/>
    <p:sldId id="302" r:id="rId15"/>
    <p:sldId id="298" r:id="rId16"/>
    <p:sldId id="301" r:id="rId17"/>
    <p:sldId id="312" r:id="rId18"/>
    <p:sldId id="313" r:id="rId19"/>
    <p:sldId id="257" r:id="rId20"/>
    <p:sldId id="310" r:id="rId21"/>
    <p:sldId id="282" r:id="rId22"/>
    <p:sldId id="288" r:id="rId23"/>
    <p:sldId id="263" r:id="rId24"/>
    <p:sldId id="259" r:id="rId25"/>
    <p:sldId id="261" r:id="rId26"/>
    <p:sldId id="262" r:id="rId27"/>
    <p:sldId id="264" r:id="rId28"/>
    <p:sldId id="265" r:id="rId29"/>
    <p:sldId id="266" r:id="rId30"/>
    <p:sldId id="267" r:id="rId31"/>
    <p:sldId id="311" r:id="rId32"/>
    <p:sldId id="25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31"/>
    <p:restoredTop sz="91503"/>
  </p:normalViewPr>
  <p:slideViewPr>
    <p:cSldViewPr snapToGrid="0" snapToObjects="1">
      <p:cViewPr varScale="1">
        <p:scale>
          <a:sx n="63" d="100"/>
          <a:sy n="63" d="100"/>
        </p:scale>
        <p:origin x="1072" y="48"/>
      </p:cViewPr>
      <p:guideLst/>
    </p:cSldViewPr>
  </p:slideViewPr>
  <p:outlineViewPr>
    <p:cViewPr>
      <p:scale>
        <a:sx n="33" d="100"/>
        <a:sy n="33" d="100"/>
      </p:scale>
      <p:origin x="0" y="-2616"/>
    </p:cViewPr>
  </p:outlineViewPr>
  <p:notesTextViewPr>
    <p:cViewPr>
      <p:scale>
        <a:sx n="1" d="1"/>
        <a:sy n="1" d="1"/>
      </p:scale>
      <p:origin x="0" y="0"/>
    </p:cViewPr>
  </p:notesTextViewPr>
  <p:sorterViewPr>
    <p:cViewPr>
      <p:scale>
        <a:sx n="83" d="100"/>
        <a:sy n="83" d="100"/>
      </p:scale>
      <p:origin x="0" y="0"/>
    </p:cViewPr>
  </p:sorterViewPr>
  <p:notesViewPr>
    <p:cSldViewPr snapToGrid="0" snapToObjects="1">
      <p:cViewPr varScale="1">
        <p:scale>
          <a:sx n="122" d="100"/>
          <a:sy n="122" d="100"/>
        </p:scale>
        <p:origin x="386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27389-16DB-4B8D-AD04-5637A0C2877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609ED1C-9396-4623-AC4D-904721FB6472}">
      <dgm:prSet phldrT="[Text]"/>
      <dgm:spPr/>
      <dgm:t>
        <a:bodyPr/>
        <a:lstStyle/>
        <a:p>
          <a:pPr algn="ctr"/>
          <a:r>
            <a:rPr lang="en-US" dirty="0"/>
            <a:t>Observe</a:t>
          </a:r>
        </a:p>
      </dgm:t>
    </dgm:pt>
    <dgm:pt modelId="{AE81FF64-A53B-4833-925A-AF4012A6FF06}" type="parTrans" cxnId="{CB49C911-D693-4424-A8FB-C13AC94103E0}">
      <dgm:prSet/>
      <dgm:spPr/>
      <dgm:t>
        <a:bodyPr/>
        <a:lstStyle/>
        <a:p>
          <a:pPr algn="ctr"/>
          <a:endParaRPr lang="en-US"/>
        </a:p>
      </dgm:t>
    </dgm:pt>
    <dgm:pt modelId="{C33773E9-7BB8-4A72-B5E8-7D38F209F2AB}" type="sibTrans" cxnId="{CB49C911-D693-4424-A8FB-C13AC94103E0}">
      <dgm:prSet/>
      <dgm:spPr/>
      <dgm:t>
        <a:bodyPr/>
        <a:lstStyle/>
        <a:p>
          <a:pPr algn="ctr"/>
          <a:endParaRPr lang="en-US"/>
        </a:p>
      </dgm:t>
    </dgm:pt>
    <dgm:pt modelId="{D1CEE9F7-C752-48FD-AC31-04EA1771CE10}">
      <dgm:prSet phldrT="[Text]"/>
      <dgm:spPr/>
      <dgm:t>
        <a:bodyPr/>
        <a:lstStyle/>
        <a:p>
          <a:pPr algn="ctr"/>
          <a:r>
            <a:rPr lang="en-US" dirty="0"/>
            <a:t>Provide feedback</a:t>
          </a:r>
        </a:p>
      </dgm:t>
    </dgm:pt>
    <dgm:pt modelId="{B957E4A2-F717-4B67-BB34-32C96A2FEC00}" type="parTrans" cxnId="{D272423C-4C74-4B82-8395-9FE624EADB90}">
      <dgm:prSet/>
      <dgm:spPr/>
      <dgm:t>
        <a:bodyPr/>
        <a:lstStyle/>
        <a:p>
          <a:pPr algn="ctr"/>
          <a:endParaRPr lang="en-US"/>
        </a:p>
      </dgm:t>
    </dgm:pt>
    <dgm:pt modelId="{660F9BD2-7015-4DC7-B2C9-62AB217D811B}" type="sibTrans" cxnId="{D272423C-4C74-4B82-8395-9FE624EADB90}">
      <dgm:prSet/>
      <dgm:spPr/>
      <dgm:t>
        <a:bodyPr/>
        <a:lstStyle/>
        <a:p>
          <a:pPr algn="ctr"/>
          <a:endParaRPr lang="en-US"/>
        </a:p>
      </dgm:t>
    </dgm:pt>
    <dgm:pt modelId="{13556F86-BB11-4A2B-BD5A-6439BB012960}">
      <dgm:prSet phldrT="[Text]"/>
      <dgm:spPr/>
      <dgm:t>
        <a:bodyPr/>
        <a:lstStyle/>
        <a:p>
          <a:pPr algn="ctr"/>
          <a:r>
            <a:rPr lang="en-US" dirty="0"/>
            <a:t>Document</a:t>
          </a:r>
        </a:p>
      </dgm:t>
    </dgm:pt>
    <dgm:pt modelId="{3A57E81F-D410-4282-9563-000A5D0EB4AA}" type="parTrans" cxnId="{C72D608F-289E-48C8-8173-8A1730CC3662}">
      <dgm:prSet/>
      <dgm:spPr/>
      <dgm:t>
        <a:bodyPr/>
        <a:lstStyle/>
        <a:p>
          <a:pPr algn="ctr"/>
          <a:endParaRPr lang="en-US"/>
        </a:p>
      </dgm:t>
    </dgm:pt>
    <dgm:pt modelId="{0E7B0F64-F5F2-4B14-A7C8-2D5D2A4CB63C}" type="sibTrans" cxnId="{C72D608F-289E-48C8-8173-8A1730CC3662}">
      <dgm:prSet/>
      <dgm:spPr/>
      <dgm:t>
        <a:bodyPr/>
        <a:lstStyle/>
        <a:p>
          <a:pPr algn="ctr"/>
          <a:endParaRPr lang="en-US"/>
        </a:p>
      </dgm:t>
    </dgm:pt>
    <dgm:pt modelId="{C2733F84-6BD7-4EC7-8214-B205E423460C}">
      <dgm:prSet phldrT="[Text]"/>
      <dgm:spPr/>
      <dgm:t>
        <a:bodyPr/>
        <a:lstStyle/>
        <a:p>
          <a:pPr algn="ctr"/>
          <a:r>
            <a:rPr lang="en-US" dirty="0"/>
            <a:t>Follow-up</a:t>
          </a:r>
        </a:p>
      </dgm:t>
    </dgm:pt>
    <dgm:pt modelId="{BD0E86E5-2C57-4600-8F66-EBA66221838D}" type="parTrans" cxnId="{8ED4F3EB-F980-4C80-A2DE-567987C3FA55}">
      <dgm:prSet/>
      <dgm:spPr/>
      <dgm:t>
        <a:bodyPr/>
        <a:lstStyle/>
        <a:p>
          <a:pPr algn="ctr"/>
          <a:endParaRPr lang="en-US"/>
        </a:p>
      </dgm:t>
    </dgm:pt>
    <dgm:pt modelId="{C289FE56-4802-40C4-9B88-F25329C66B03}" type="sibTrans" cxnId="{8ED4F3EB-F980-4C80-A2DE-567987C3FA55}">
      <dgm:prSet/>
      <dgm:spPr/>
      <dgm:t>
        <a:bodyPr/>
        <a:lstStyle/>
        <a:p>
          <a:pPr algn="ctr"/>
          <a:endParaRPr lang="en-US"/>
        </a:p>
      </dgm:t>
    </dgm:pt>
    <dgm:pt modelId="{12485551-B1A0-4047-B5AE-BDB887064A0D}" type="pres">
      <dgm:prSet presAssocID="{3EC27389-16DB-4B8D-AD04-5637A0C28773}" presName="cycle" presStyleCnt="0">
        <dgm:presLayoutVars>
          <dgm:dir/>
          <dgm:resizeHandles val="exact"/>
        </dgm:presLayoutVars>
      </dgm:prSet>
      <dgm:spPr/>
      <dgm:t>
        <a:bodyPr/>
        <a:lstStyle/>
        <a:p>
          <a:endParaRPr lang="en-US"/>
        </a:p>
      </dgm:t>
    </dgm:pt>
    <dgm:pt modelId="{6BE6F789-084F-4D7B-9215-8502A5504973}" type="pres">
      <dgm:prSet presAssocID="{5609ED1C-9396-4623-AC4D-904721FB6472}" presName="node" presStyleLbl="node1" presStyleIdx="0" presStyleCnt="4">
        <dgm:presLayoutVars>
          <dgm:bulletEnabled val="1"/>
        </dgm:presLayoutVars>
      </dgm:prSet>
      <dgm:spPr/>
      <dgm:t>
        <a:bodyPr/>
        <a:lstStyle/>
        <a:p>
          <a:endParaRPr lang="en-US"/>
        </a:p>
      </dgm:t>
    </dgm:pt>
    <dgm:pt modelId="{6DB1D4F1-9AC8-4FF6-8AD6-BFD2C9C57353}" type="pres">
      <dgm:prSet presAssocID="{5609ED1C-9396-4623-AC4D-904721FB6472}" presName="spNode" presStyleCnt="0"/>
      <dgm:spPr/>
    </dgm:pt>
    <dgm:pt modelId="{7FA30788-6440-4CF7-AAEC-2FDDC7942B65}" type="pres">
      <dgm:prSet presAssocID="{C33773E9-7BB8-4A72-B5E8-7D38F209F2AB}" presName="sibTrans" presStyleLbl="sibTrans1D1" presStyleIdx="0" presStyleCnt="4"/>
      <dgm:spPr/>
      <dgm:t>
        <a:bodyPr/>
        <a:lstStyle/>
        <a:p>
          <a:endParaRPr lang="en-US"/>
        </a:p>
      </dgm:t>
    </dgm:pt>
    <dgm:pt modelId="{FE49A4B2-961B-4ADB-8799-E3A4307F7A97}" type="pres">
      <dgm:prSet presAssocID="{D1CEE9F7-C752-48FD-AC31-04EA1771CE10}" presName="node" presStyleLbl="node1" presStyleIdx="1" presStyleCnt="4">
        <dgm:presLayoutVars>
          <dgm:bulletEnabled val="1"/>
        </dgm:presLayoutVars>
      </dgm:prSet>
      <dgm:spPr/>
      <dgm:t>
        <a:bodyPr/>
        <a:lstStyle/>
        <a:p>
          <a:endParaRPr lang="en-US"/>
        </a:p>
      </dgm:t>
    </dgm:pt>
    <dgm:pt modelId="{E93F4FAA-8431-45B2-B357-0E6719FFC1C5}" type="pres">
      <dgm:prSet presAssocID="{D1CEE9F7-C752-48FD-AC31-04EA1771CE10}" presName="spNode" presStyleCnt="0"/>
      <dgm:spPr/>
    </dgm:pt>
    <dgm:pt modelId="{830F70DA-5F50-4DDB-89EB-6A85A2971DE4}" type="pres">
      <dgm:prSet presAssocID="{660F9BD2-7015-4DC7-B2C9-62AB217D811B}" presName="sibTrans" presStyleLbl="sibTrans1D1" presStyleIdx="1" presStyleCnt="4"/>
      <dgm:spPr/>
      <dgm:t>
        <a:bodyPr/>
        <a:lstStyle/>
        <a:p>
          <a:endParaRPr lang="en-US"/>
        </a:p>
      </dgm:t>
    </dgm:pt>
    <dgm:pt modelId="{4135DCC7-F116-43F1-A10D-6BE016B3942A}" type="pres">
      <dgm:prSet presAssocID="{13556F86-BB11-4A2B-BD5A-6439BB012960}" presName="node" presStyleLbl="node1" presStyleIdx="2" presStyleCnt="4">
        <dgm:presLayoutVars>
          <dgm:bulletEnabled val="1"/>
        </dgm:presLayoutVars>
      </dgm:prSet>
      <dgm:spPr/>
      <dgm:t>
        <a:bodyPr/>
        <a:lstStyle/>
        <a:p>
          <a:endParaRPr lang="en-US"/>
        </a:p>
      </dgm:t>
    </dgm:pt>
    <dgm:pt modelId="{BF5158C8-060E-433C-9348-014D5A6C1933}" type="pres">
      <dgm:prSet presAssocID="{13556F86-BB11-4A2B-BD5A-6439BB012960}" presName="spNode" presStyleCnt="0"/>
      <dgm:spPr/>
    </dgm:pt>
    <dgm:pt modelId="{26B8ED21-11AE-4B46-96F2-72E5FD280F62}" type="pres">
      <dgm:prSet presAssocID="{0E7B0F64-F5F2-4B14-A7C8-2D5D2A4CB63C}" presName="sibTrans" presStyleLbl="sibTrans1D1" presStyleIdx="2" presStyleCnt="4"/>
      <dgm:spPr/>
      <dgm:t>
        <a:bodyPr/>
        <a:lstStyle/>
        <a:p>
          <a:endParaRPr lang="en-US"/>
        </a:p>
      </dgm:t>
    </dgm:pt>
    <dgm:pt modelId="{47293297-6D1C-4D7B-AE64-0F02A17E1125}" type="pres">
      <dgm:prSet presAssocID="{C2733F84-6BD7-4EC7-8214-B205E423460C}" presName="node" presStyleLbl="node1" presStyleIdx="3" presStyleCnt="4">
        <dgm:presLayoutVars>
          <dgm:bulletEnabled val="1"/>
        </dgm:presLayoutVars>
      </dgm:prSet>
      <dgm:spPr/>
      <dgm:t>
        <a:bodyPr/>
        <a:lstStyle/>
        <a:p>
          <a:endParaRPr lang="en-US"/>
        </a:p>
      </dgm:t>
    </dgm:pt>
    <dgm:pt modelId="{C63CE429-D32B-4685-93D3-0582D0904FF8}" type="pres">
      <dgm:prSet presAssocID="{C2733F84-6BD7-4EC7-8214-B205E423460C}" presName="spNode" presStyleCnt="0"/>
      <dgm:spPr/>
    </dgm:pt>
    <dgm:pt modelId="{5DF182B8-D5D5-47F8-A09C-D4A44506F8CC}" type="pres">
      <dgm:prSet presAssocID="{C289FE56-4802-40C4-9B88-F25329C66B03}" presName="sibTrans" presStyleLbl="sibTrans1D1" presStyleIdx="3" presStyleCnt="4"/>
      <dgm:spPr/>
      <dgm:t>
        <a:bodyPr/>
        <a:lstStyle/>
        <a:p>
          <a:endParaRPr lang="en-US"/>
        </a:p>
      </dgm:t>
    </dgm:pt>
  </dgm:ptLst>
  <dgm:cxnLst>
    <dgm:cxn modelId="{D1434F8F-830E-A747-AC47-27D34DD1E186}" type="presOf" srcId="{C289FE56-4802-40C4-9B88-F25329C66B03}" destId="{5DF182B8-D5D5-47F8-A09C-D4A44506F8CC}" srcOrd="0" destOrd="0" presId="urn:microsoft.com/office/officeart/2005/8/layout/cycle5"/>
    <dgm:cxn modelId="{C72D608F-289E-48C8-8173-8A1730CC3662}" srcId="{3EC27389-16DB-4B8D-AD04-5637A0C28773}" destId="{13556F86-BB11-4A2B-BD5A-6439BB012960}" srcOrd="2" destOrd="0" parTransId="{3A57E81F-D410-4282-9563-000A5D0EB4AA}" sibTransId="{0E7B0F64-F5F2-4B14-A7C8-2D5D2A4CB63C}"/>
    <dgm:cxn modelId="{CB49C911-D693-4424-A8FB-C13AC94103E0}" srcId="{3EC27389-16DB-4B8D-AD04-5637A0C28773}" destId="{5609ED1C-9396-4623-AC4D-904721FB6472}" srcOrd="0" destOrd="0" parTransId="{AE81FF64-A53B-4833-925A-AF4012A6FF06}" sibTransId="{C33773E9-7BB8-4A72-B5E8-7D38F209F2AB}"/>
    <dgm:cxn modelId="{6A485F74-422D-FA49-9BFE-D026283E57E9}" type="presOf" srcId="{0E7B0F64-F5F2-4B14-A7C8-2D5D2A4CB63C}" destId="{26B8ED21-11AE-4B46-96F2-72E5FD280F62}" srcOrd="0" destOrd="0" presId="urn:microsoft.com/office/officeart/2005/8/layout/cycle5"/>
    <dgm:cxn modelId="{1B8719D3-E400-994C-8B45-A53480399153}" type="presOf" srcId="{C33773E9-7BB8-4A72-B5E8-7D38F209F2AB}" destId="{7FA30788-6440-4CF7-AAEC-2FDDC7942B65}" srcOrd="0" destOrd="0" presId="urn:microsoft.com/office/officeart/2005/8/layout/cycle5"/>
    <dgm:cxn modelId="{0136ABC0-02C5-4242-9CCD-4864372174D5}" type="presOf" srcId="{C2733F84-6BD7-4EC7-8214-B205E423460C}" destId="{47293297-6D1C-4D7B-AE64-0F02A17E1125}" srcOrd="0" destOrd="0" presId="urn:microsoft.com/office/officeart/2005/8/layout/cycle5"/>
    <dgm:cxn modelId="{19B6B165-9AEF-F94F-A5A3-A3D1293F08AC}" type="presOf" srcId="{13556F86-BB11-4A2B-BD5A-6439BB012960}" destId="{4135DCC7-F116-43F1-A10D-6BE016B3942A}" srcOrd="0" destOrd="0" presId="urn:microsoft.com/office/officeart/2005/8/layout/cycle5"/>
    <dgm:cxn modelId="{8ED4F3EB-F980-4C80-A2DE-567987C3FA55}" srcId="{3EC27389-16DB-4B8D-AD04-5637A0C28773}" destId="{C2733F84-6BD7-4EC7-8214-B205E423460C}" srcOrd="3" destOrd="0" parTransId="{BD0E86E5-2C57-4600-8F66-EBA66221838D}" sibTransId="{C289FE56-4802-40C4-9B88-F25329C66B03}"/>
    <dgm:cxn modelId="{95F7FFB0-ED63-D447-B1B4-28CEE54686B7}" type="presOf" srcId="{660F9BD2-7015-4DC7-B2C9-62AB217D811B}" destId="{830F70DA-5F50-4DDB-89EB-6A85A2971DE4}" srcOrd="0" destOrd="0" presId="urn:microsoft.com/office/officeart/2005/8/layout/cycle5"/>
    <dgm:cxn modelId="{FC65B23B-DEE4-8342-9884-43C14EB587C9}" type="presOf" srcId="{D1CEE9F7-C752-48FD-AC31-04EA1771CE10}" destId="{FE49A4B2-961B-4ADB-8799-E3A4307F7A97}" srcOrd="0" destOrd="0" presId="urn:microsoft.com/office/officeart/2005/8/layout/cycle5"/>
    <dgm:cxn modelId="{F4101A27-8A89-B249-9EB7-483E811CAEE8}" type="presOf" srcId="{5609ED1C-9396-4623-AC4D-904721FB6472}" destId="{6BE6F789-084F-4D7B-9215-8502A5504973}" srcOrd="0" destOrd="0" presId="urn:microsoft.com/office/officeart/2005/8/layout/cycle5"/>
    <dgm:cxn modelId="{D272423C-4C74-4B82-8395-9FE624EADB90}" srcId="{3EC27389-16DB-4B8D-AD04-5637A0C28773}" destId="{D1CEE9F7-C752-48FD-AC31-04EA1771CE10}" srcOrd="1" destOrd="0" parTransId="{B957E4A2-F717-4B67-BB34-32C96A2FEC00}" sibTransId="{660F9BD2-7015-4DC7-B2C9-62AB217D811B}"/>
    <dgm:cxn modelId="{16D19DD2-E2EC-004E-8B6C-FB856F3A307B}" type="presOf" srcId="{3EC27389-16DB-4B8D-AD04-5637A0C28773}" destId="{12485551-B1A0-4047-B5AE-BDB887064A0D}" srcOrd="0" destOrd="0" presId="urn:microsoft.com/office/officeart/2005/8/layout/cycle5"/>
    <dgm:cxn modelId="{1F2CD634-AD56-7B4A-918B-441FBB2151B9}" type="presParOf" srcId="{12485551-B1A0-4047-B5AE-BDB887064A0D}" destId="{6BE6F789-084F-4D7B-9215-8502A5504973}" srcOrd="0" destOrd="0" presId="urn:microsoft.com/office/officeart/2005/8/layout/cycle5"/>
    <dgm:cxn modelId="{45FD7BC5-0D0F-5D46-B862-438684A26F4B}" type="presParOf" srcId="{12485551-B1A0-4047-B5AE-BDB887064A0D}" destId="{6DB1D4F1-9AC8-4FF6-8AD6-BFD2C9C57353}" srcOrd="1" destOrd="0" presId="urn:microsoft.com/office/officeart/2005/8/layout/cycle5"/>
    <dgm:cxn modelId="{BF65C31C-2E67-C04D-9E43-FA1C87A4BC55}" type="presParOf" srcId="{12485551-B1A0-4047-B5AE-BDB887064A0D}" destId="{7FA30788-6440-4CF7-AAEC-2FDDC7942B65}" srcOrd="2" destOrd="0" presId="urn:microsoft.com/office/officeart/2005/8/layout/cycle5"/>
    <dgm:cxn modelId="{822BA932-8189-B648-BF09-9CFD650CA5E1}" type="presParOf" srcId="{12485551-B1A0-4047-B5AE-BDB887064A0D}" destId="{FE49A4B2-961B-4ADB-8799-E3A4307F7A97}" srcOrd="3" destOrd="0" presId="urn:microsoft.com/office/officeart/2005/8/layout/cycle5"/>
    <dgm:cxn modelId="{2BD24969-11D7-7741-A709-80E5977D353E}" type="presParOf" srcId="{12485551-B1A0-4047-B5AE-BDB887064A0D}" destId="{E93F4FAA-8431-45B2-B357-0E6719FFC1C5}" srcOrd="4" destOrd="0" presId="urn:microsoft.com/office/officeart/2005/8/layout/cycle5"/>
    <dgm:cxn modelId="{1257C6E4-6F26-4343-A80C-ADEE41DB35FB}" type="presParOf" srcId="{12485551-B1A0-4047-B5AE-BDB887064A0D}" destId="{830F70DA-5F50-4DDB-89EB-6A85A2971DE4}" srcOrd="5" destOrd="0" presId="urn:microsoft.com/office/officeart/2005/8/layout/cycle5"/>
    <dgm:cxn modelId="{927B3C46-C4EF-8347-9463-808DA26B570A}" type="presParOf" srcId="{12485551-B1A0-4047-B5AE-BDB887064A0D}" destId="{4135DCC7-F116-43F1-A10D-6BE016B3942A}" srcOrd="6" destOrd="0" presId="urn:microsoft.com/office/officeart/2005/8/layout/cycle5"/>
    <dgm:cxn modelId="{75327810-B2A0-4043-B8BB-6205C3B5B1A5}" type="presParOf" srcId="{12485551-B1A0-4047-B5AE-BDB887064A0D}" destId="{BF5158C8-060E-433C-9348-014D5A6C1933}" srcOrd="7" destOrd="0" presId="urn:microsoft.com/office/officeart/2005/8/layout/cycle5"/>
    <dgm:cxn modelId="{30F1047E-A25E-4B4D-ADFC-78F4828BE8A8}" type="presParOf" srcId="{12485551-B1A0-4047-B5AE-BDB887064A0D}" destId="{26B8ED21-11AE-4B46-96F2-72E5FD280F62}" srcOrd="8" destOrd="0" presId="urn:microsoft.com/office/officeart/2005/8/layout/cycle5"/>
    <dgm:cxn modelId="{9E033349-BEDC-BD4F-ADA8-5C1358173E75}" type="presParOf" srcId="{12485551-B1A0-4047-B5AE-BDB887064A0D}" destId="{47293297-6D1C-4D7B-AE64-0F02A17E1125}" srcOrd="9" destOrd="0" presId="urn:microsoft.com/office/officeart/2005/8/layout/cycle5"/>
    <dgm:cxn modelId="{9CAABBA1-5FB0-264F-9E94-593EBA57A9A7}" type="presParOf" srcId="{12485551-B1A0-4047-B5AE-BDB887064A0D}" destId="{C63CE429-D32B-4685-93D3-0582D0904FF8}" srcOrd="10" destOrd="0" presId="urn:microsoft.com/office/officeart/2005/8/layout/cycle5"/>
    <dgm:cxn modelId="{4B10AD0E-6F76-5646-BB54-28B13BF392D5}" type="presParOf" srcId="{12485551-B1A0-4047-B5AE-BDB887064A0D}" destId="{5DF182B8-D5D5-47F8-A09C-D4A44506F8CC}" srcOrd="11" destOrd="0" presId="urn:microsoft.com/office/officeart/2005/8/layout/cycle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A8C64-176C-44F9-8586-69AA045C4B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6D9461-3BA1-43E9-9ECC-61EC9F96BDB2}">
      <dgm:prSet phldrT="[Text]" custT="1"/>
      <dgm:spPr/>
      <dgm:t>
        <a:bodyPr/>
        <a:lstStyle/>
        <a:p>
          <a:r>
            <a:rPr lang="en-US" sz="2400" b="1" dirty="0" smtClean="0"/>
            <a:t>KEEP RECORDS:</a:t>
          </a:r>
          <a:endParaRPr lang="en-US" sz="2400" b="1" dirty="0"/>
        </a:p>
      </dgm:t>
    </dgm:pt>
    <dgm:pt modelId="{ADD9E0A0-A953-43F8-9BDB-5F57BC622E16}" type="parTrans" cxnId="{5373DADF-AE54-4DDC-AD86-77A3911A16A6}">
      <dgm:prSet/>
      <dgm:spPr/>
      <dgm:t>
        <a:bodyPr/>
        <a:lstStyle/>
        <a:p>
          <a:endParaRPr lang="en-US"/>
        </a:p>
      </dgm:t>
    </dgm:pt>
    <dgm:pt modelId="{F18E4A10-709D-4C5F-919D-E71DA4221A06}" type="sibTrans" cxnId="{5373DADF-AE54-4DDC-AD86-77A3911A16A6}">
      <dgm:prSet/>
      <dgm:spPr/>
      <dgm:t>
        <a:bodyPr/>
        <a:lstStyle/>
        <a:p>
          <a:endParaRPr lang="en-US"/>
        </a:p>
      </dgm:t>
    </dgm:pt>
    <dgm:pt modelId="{80418D6F-F11E-46BD-9FF7-105A67097320}">
      <dgm:prSet phldrT="[Text]" custT="1"/>
      <dgm:spPr/>
      <dgm:t>
        <a:bodyPr/>
        <a:lstStyle/>
        <a:p>
          <a:r>
            <a:rPr lang="en-US" sz="2400" dirty="0" smtClean="0"/>
            <a:t>Written/electronic</a:t>
          </a:r>
          <a:endParaRPr lang="en-US" sz="2400" dirty="0"/>
        </a:p>
      </dgm:t>
    </dgm:pt>
    <dgm:pt modelId="{9173DA45-3702-4E8C-B17D-B366997F808B}" type="parTrans" cxnId="{87DA63BD-8C3C-46CA-AA8F-2AB753DA1D1F}">
      <dgm:prSet/>
      <dgm:spPr/>
      <dgm:t>
        <a:bodyPr/>
        <a:lstStyle/>
        <a:p>
          <a:endParaRPr lang="en-US"/>
        </a:p>
      </dgm:t>
    </dgm:pt>
    <dgm:pt modelId="{2F51B8BD-3846-4051-8433-1593E962B40E}" type="sibTrans" cxnId="{87DA63BD-8C3C-46CA-AA8F-2AB753DA1D1F}">
      <dgm:prSet/>
      <dgm:spPr/>
      <dgm:t>
        <a:bodyPr/>
        <a:lstStyle/>
        <a:p>
          <a:endParaRPr lang="en-US"/>
        </a:p>
      </dgm:t>
    </dgm:pt>
    <dgm:pt modelId="{7875171B-9159-4AA5-B1B2-3BBA8087CA4B}">
      <dgm:prSet phldrT="[Text]" custT="1"/>
      <dgm:spPr/>
      <dgm:t>
        <a:bodyPr/>
        <a:lstStyle/>
        <a:p>
          <a:r>
            <a:rPr lang="en-US" sz="2400" b="1" dirty="0" smtClean="0"/>
            <a:t>UPDATE EXPECTATIONS</a:t>
          </a:r>
          <a:endParaRPr lang="en-US" sz="2400" b="1" dirty="0"/>
        </a:p>
      </dgm:t>
    </dgm:pt>
    <dgm:pt modelId="{AF58F510-B29E-4826-B5C5-0BAEB2DFBE9D}" type="parTrans" cxnId="{F2DDDC53-22C1-4E06-9056-37419A6531D5}">
      <dgm:prSet/>
      <dgm:spPr/>
      <dgm:t>
        <a:bodyPr/>
        <a:lstStyle/>
        <a:p>
          <a:endParaRPr lang="en-US"/>
        </a:p>
      </dgm:t>
    </dgm:pt>
    <dgm:pt modelId="{BA8F518C-E3A8-4C8C-A5E1-94FFBA6D8792}" type="sibTrans" cxnId="{F2DDDC53-22C1-4E06-9056-37419A6531D5}">
      <dgm:prSet/>
      <dgm:spPr/>
      <dgm:t>
        <a:bodyPr/>
        <a:lstStyle/>
        <a:p>
          <a:endParaRPr lang="en-US"/>
        </a:p>
      </dgm:t>
    </dgm:pt>
    <dgm:pt modelId="{A9F7080F-E832-4A29-BE91-1832FFFC4BB4}">
      <dgm:prSet phldrT="[Text]" custT="1"/>
      <dgm:spPr/>
      <dgm:t>
        <a:bodyPr/>
        <a:lstStyle/>
        <a:p>
          <a:r>
            <a:rPr lang="en-US" sz="2400" dirty="0" smtClean="0"/>
            <a:t>Check goals for relevancy</a:t>
          </a:r>
          <a:endParaRPr lang="en-US" sz="2400" dirty="0"/>
        </a:p>
      </dgm:t>
    </dgm:pt>
    <dgm:pt modelId="{5157678C-3CCD-4E32-AEC0-D9816A944CA5}" type="parTrans" cxnId="{60FC61EC-D4D0-4B03-B2E7-85447187DE29}">
      <dgm:prSet/>
      <dgm:spPr/>
      <dgm:t>
        <a:bodyPr/>
        <a:lstStyle/>
        <a:p>
          <a:endParaRPr lang="en-US"/>
        </a:p>
      </dgm:t>
    </dgm:pt>
    <dgm:pt modelId="{BDADAE85-37DB-40B9-B64F-5907331C5F57}" type="sibTrans" cxnId="{60FC61EC-D4D0-4B03-B2E7-85447187DE29}">
      <dgm:prSet/>
      <dgm:spPr/>
      <dgm:t>
        <a:bodyPr/>
        <a:lstStyle/>
        <a:p>
          <a:endParaRPr lang="en-US"/>
        </a:p>
      </dgm:t>
    </dgm:pt>
    <dgm:pt modelId="{420832BB-6F1F-4202-AEA3-2445B7891556}">
      <dgm:prSet phldrT="[Text]" custT="1"/>
      <dgm:spPr/>
      <dgm:t>
        <a:bodyPr/>
        <a:lstStyle/>
        <a:p>
          <a:r>
            <a:rPr lang="en-US" sz="2400" dirty="0" smtClean="0"/>
            <a:t>Positive and corrective</a:t>
          </a:r>
          <a:endParaRPr lang="en-US" sz="2400" dirty="0"/>
        </a:p>
      </dgm:t>
    </dgm:pt>
    <dgm:pt modelId="{447B74C8-1A8C-4435-B2B3-751B84662497}" type="parTrans" cxnId="{C7AD2253-F99E-44E6-B6DE-6655B0A2A7A6}">
      <dgm:prSet/>
      <dgm:spPr/>
      <dgm:t>
        <a:bodyPr/>
        <a:lstStyle/>
        <a:p>
          <a:endParaRPr lang="en-US"/>
        </a:p>
      </dgm:t>
    </dgm:pt>
    <dgm:pt modelId="{EB7ABB61-F689-45B6-BBE3-CFFD129C47F3}" type="sibTrans" cxnId="{C7AD2253-F99E-44E6-B6DE-6655B0A2A7A6}">
      <dgm:prSet/>
      <dgm:spPr/>
      <dgm:t>
        <a:bodyPr/>
        <a:lstStyle/>
        <a:p>
          <a:endParaRPr lang="en-US"/>
        </a:p>
      </dgm:t>
    </dgm:pt>
    <dgm:pt modelId="{D1CF19AF-C58A-4815-A062-7E96D78622A0}">
      <dgm:prSet phldrT="[Text]" custT="1"/>
      <dgm:spPr/>
      <dgm:t>
        <a:bodyPr/>
        <a:lstStyle/>
        <a:p>
          <a:r>
            <a:rPr lang="en-US" sz="2400" dirty="0" smtClean="0"/>
            <a:t>Facts</a:t>
          </a:r>
          <a:endParaRPr lang="en-US" sz="2400" dirty="0"/>
        </a:p>
      </dgm:t>
    </dgm:pt>
    <dgm:pt modelId="{36E3E2F1-6691-4064-8C59-9EF4F52DC800}" type="parTrans" cxnId="{6E2C61CB-02D0-4635-A21B-6BB88B262DC4}">
      <dgm:prSet/>
      <dgm:spPr/>
      <dgm:t>
        <a:bodyPr/>
        <a:lstStyle/>
        <a:p>
          <a:endParaRPr lang="en-US"/>
        </a:p>
      </dgm:t>
    </dgm:pt>
    <dgm:pt modelId="{6E78F00F-0732-4175-B0B6-24AE9FB7BE85}" type="sibTrans" cxnId="{6E2C61CB-02D0-4635-A21B-6BB88B262DC4}">
      <dgm:prSet/>
      <dgm:spPr/>
      <dgm:t>
        <a:bodyPr/>
        <a:lstStyle/>
        <a:p>
          <a:endParaRPr lang="en-US"/>
        </a:p>
      </dgm:t>
    </dgm:pt>
    <dgm:pt modelId="{71964D62-0B71-45D5-9CE4-73B2F59B5B7F}">
      <dgm:prSet phldrT="[Text]" custT="1"/>
      <dgm:spPr/>
      <dgm:t>
        <a:bodyPr/>
        <a:lstStyle/>
        <a:p>
          <a:r>
            <a:rPr lang="en-US" sz="2400" dirty="0" smtClean="0"/>
            <a:t>Direct and indirect manager feedback</a:t>
          </a:r>
          <a:endParaRPr lang="en-US" sz="2400" dirty="0"/>
        </a:p>
      </dgm:t>
    </dgm:pt>
    <dgm:pt modelId="{7E7038E4-220E-4718-BE4C-5EB9B596C018}" type="parTrans" cxnId="{CF4D72EF-34D1-49A7-BE33-44E0948B7FAF}">
      <dgm:prSet/>
      <dgm:spPr/>
      <dgm:t>
        <a:bodyPr/>
        <a:lstStyle/>
        <a:p>
          <a:endParaRPr lang="en-US"/>
        </a:p>
      </dgm:t>
    </dgm:pt>
    <dgm:pt modelId="{0EB81AC0-A150-4C5E-AD68-DF27779E8749}" type="sibTrans" cxnId="{CF4D72EF-34D1-49A7-BE33-44E0948B7FAF}">
      <dgm:prSet/>
      <dgm:spPr/>
      <dgm:t>
        <a:bodyPr/>
        <a:lstStyle/>
        <a:p>
          <a:endParaRPr lang="en-US"/>
        </a:p>
      </dgm:t>
    </dgm:pt>
    <dgm:pt modelId="{4B6DAA4E-E1E2-4D54-B9A0-2282D36863D0}">
      <dgm:prSet phldrT="[Text]" custT="1"/>
      <dgm:spPr/>
      <dgm:t>
        <a:bodyPr/>
        <a:lstStyle/>
        <a:p>
          <a:r>
            <a:rPr lang="en-US" sz="2400" dirty="0" smtClean="0"/>
            <a:t>Record completion of results and behavior</a:t>
          </a:r>
          <a:endParaRPr lang="en-US" sz="2400" dirty="0"/>
        </a:p>
      </dgm:t>
    </dgm:pt>
    <dgm:pt modelId="{FF0588D0-62F9-418A-A10A-10E3046EE54E}" type="parTrans" cxnId="{5E919577-1F42-4DA1-8141-3DE8F98F45B1}">
      <dgm:prSet/>
      <dgm:spPr/>
      <dgm:t>
        <a:bodyPr/>
        <a:lstStyle/>
        <a:p>
          <a:endParaRPr lang="en-US"/>
        </a:p>
      </dgm:t>
    </dgm:pt>
    <dgm:pt modelId="{658ED8C8-F6A5-4F43-83CF-759F62FFB585}" type="sibTrans" cxnId="{5E919577-1F42-4DA1-8141-3DE8F98F45B1}">
      <dgm:prSet/>
      <dgm:spPr/>
      <dgm:t>
        <a:bodyPr/>
        <a:lstStyle/>
        <a:p>
          <a:endParaRPr lang="en-US"/>
        </a:p>
      </dgm:t>
    </dgm:pt>
    <dgm:pt modelId="{48FEE0AA-4127-4E4F-B4F6-B28A49C9E5CF}">
      <dgm:prSet phldrT="[Text]" custT="1"/>
      <dgm:spPr/>
      <dgm:t>
        <a:bodyPr/>
        <a:lstStyle/>
        <a:p>
          <a:r>
            <a:rPr lang="en-US" sz="2400" dirty="0" smtClean="0"/>
            <a:t>Discuss changes in expectations</a:t>
          </a:r>
          <a:endParaRPr lang="en-US" sz="2400" dirty="0"/>
        </a:p>
      </dgm:t>
    </dgm:pt>
    <dgm:pt modelId="{B6D0745E-BAAB-41B5-BE84-53D953AADFFB}" type="parTrans" cxnId="{183A1145-6507-4741-83CE-235221696681}">
      <dgm:prSet/>
      <dgm:spPr/>
      <dgm:t>
        <a:bodyPr/>
        <a:lstStyle/>
        <a:p>
          <a:endParaRPr lang="en-US"/>
        </a:p>
      </dgm:t>
    </dgm:pt>
    <dgm:pt modelId="{886A560C-807D-45DB-BCB2-0C8FE48357CD}" type="sibTrans" cxnId="{183A1145-6507-4741-83CE-235221696681}">
      <dgm:prSet/>
      <dgm:spPr/>
      <dgm:t>
        <a:bodyPr/>
        <a:lstStyle/>
        <a:p>
          <a:endParaRPr lang="en-US"/>
        </a:p>
      </dgm:t>
    </dgm:pt>
    <dgm:pt modelId="{70D878AC-B83E-46A3-9D12-A0C35F516BA9}" type="pres">
      <dgm:prSet presAssocID="{F46A8C64-176C-44F9-8586-69AA045C4BF2}" presName="linear" presStyleCnt="0">
        <dgm:presLayoutVars>
          <dgm:animLvl val="lvl"/>
          <dgm:resizeHandles val="exact"/>
        </dgm:presLayoutVars>
      </dgm:prSet>
      <dgm:spPr/>
      <dgm:t>
        <a:bodyPr/>
        <a:lstStyle/>
        <a:p>
          <a:endParaRPr lang="en-US"/>
        </a:p>
      </dgm:t>
    </dgm:pt>
    <dgm:pt modelId="{FB950651-6550-4639-AFAB-96662B7A5B7F}" type="pres">
      <dgm:prSet presAssocID="{D06D9461-3BA1-43E9-9ECC-61EC9F96BDB2}" presName="parentText" presStyleLbl="node1" presStyleIdx="0" presStyleCnt="2" custScaleY="60868" custLinFactNeighborY="-16779">
        <dgm:presLayoutVars>
          <dgm:chMax val="0"/>
          <dgm:bulletEnabled val="1"/>
        </dgm:presLayoutVars>
      </dgm:prSet>
      <dgm:spPr/>
      <dgm:t>
        <a:bodyPr/>
        <a:lstStyle/>
        <a:p>
          <a:endParaRPr lang="en-US"/>
        </a:p>
      </dgm:t>
    </dgm:pt>
    <dgm:pt modelId="{0C84BB1C-9BDE-4967-BB2E-47405A913914}" type="pres">
      <dgm:prSet presAssocID="{D06D9461-3BA1-43E9-9ECC-61EC9F96BDB2}" presName="childText" presStyleLbl="revTx" presStyleIdx="0" presStyleCnt="2" custScaleY="109616">
        <dgm:presLayoutVars>
          <dgm:bulletEnabled val="1"/>
        </dgm:presLayoutVars>
      </dgm:prSet>
      <dgm:spPr/>
      <dgm:t>
        <a:bodyPr/>
        <a:lstStyle/>
        <a:p>
          <a:endParaRPr lang="en-US"/>
        </a:p>
      </dgm:t>
    </dgm:pt>
    <dgm:pt modelId="{D4573A9C-04A6-4EE3-8281-C24D1593D516}" type="pres">
      <dgm:prSet presAssocID="{7875171B-9159-4AA5-B1B2-3BBA8087CA4B}" presName="parentText" presStyleLbl="node1" presStyleIdx="1" presStyleCnt="2" custScaleY="59902">
        <dgm:presLayoutVars>
          <dgm:chMax val="0"/>
          <dgm:bulletEnabled val="1"/>
        </dgm:presLayoutVars>
      </dgm:prSet>
      <dgm:spPr/>
      <dgm:t>
        <a:bodyPr/>
        <a:lstStyle/>
        <a:p>
          <a:endParaRPr lang="en-US"/>
        </a:p>
      </dgm:t>
    </dgm:pt>
    <dgm:pt modelId="{BE434DB5-1676-4E0F-AB09-39CEAE191744}" type="pres">
      <dgm:prSet presAssocID="{7875171B-9159-4AA5-B1B2-3BBA8087CA4B}" presName="childText" presStyleLbl="revTx" presStyleIdx="1" presStyleCnt="2">
        <dgm:presLayoutVars>
          <dgm:bulletEnabled val="1"/>
        </dgm:presLayoutVars>
      </dgm:prSet>
      <dgm:spPr/>
      <dgm:t>
        <a:bodyPr/>
        <a:lstStyle/>
        <a:p>
          <a:endParaRPr lang="en-US"/>
        </a:p>
      </dgm:t>
    </dgm:pt>
  </dgm:ptLst>
  <dgm:cxnLst>
    <dgm:cxn modelId="{A07B3D5D-EE2B-964D-944A-CB579239E74C}" type="presOf" srcId="{71964D62-0B71-45D5-9CE4-73B2F59B5B7F}" destId="{0C84BB1C-9BDE-4967-BB2E-47405A913914}" srcOrd="0" destOrd="3" presId="urn:microsoft.com/office/officeart/2005/8/layout/vList2"/>
    <dgm:cxn modelId="{8A02533B-BAC1-254C-BC0A-25F32F8147AE}" type="presOf" srcId="{7875171B-9159-4AA5-B1B2-3BBA8087CA4B}" destId="{D4573A9C-04A6-4EE3-8281-C24D1593D516}" srcOrd="0" destOrd="0" presId="urn:microsoft.com/office/officeart/2005/8/layout/vList2"/>
    <dgm:cxn modelId="{6DA3CEF6-DB7F-9F47-BFEB-62395E67A2F3}" type="presOf" srcId="{420832BB-6F1F-4202-AEA3-2445B7891556}" destId="{0C84BB1C-9BDE-4967-BB2E-47405A913914}" srcOrd="0" destOrd="1" presId="urn:microsoft.com/office/officeart/2005/8/layout/vList2"/>
    <dgm:cxn modelId="{507A66E4-469A-F446-AFDB-E33075AE2380}" type="presOf" srcId="{F46A8C64-176C-44F9-8586-69AA045C4BF2}" destId="{70D878AC-B83E-46A3-9D12-A0C35F516BA9}" srcOrd="0" destOrd="0" presId="urn:microsoft.com/office/officeart/2005/8/layout/vList2"/>
    <dgm:cxn modelId="{F2DDDC53-22C1-4E06-9056-37419A6531D5}" srcId="{F46A8C64-176C-44F9-8586-69AA045C4BF2}" destId="{7875171B-9159-4AA5-B1B2-3BBA8087CA4B}" srcOrd="1" destOrd="0" parTransId="{AF58F510-B29E-4826-B5C5-0BAEB2DFBE9D}" sibTransId="{BA8F518C-E3A8-4C8C-A5E1-94FFBA6D8792}"/>
    <dgm:cxn modelId="{6597697B-7456-994B-8D22-E1979A22A831}" type="presOf" srcId="{D06D9461-3BA1-43E9-9ECC-61EC9F96BDB2}" destId="{FB950651-6550-4639-AFAB-96662B7A5B7F}" srcOrd="0" destOrd="0" presId="urn:microsoft.com/office/officeart/2005/8/layout/vList2"/>
    <dgm:cxn modelId="{B73469BC-7C44-B14B-A414-30103D9DBA4F}" type="presOf" srcId="{4B6DAA4E-E1E2-4D54-B9A0-2282D36863D0}" destId="{BE434DB5-1676-4E0F-AB09-39CEAE191744}" srcOrd="0" destOrd="1" presId="urn:microsoft.com/office/officeart/2005/8/layout/vList2"/>
    <dgm:cxn modelId="{5373DADF-AE54-4DDC-AD86-77A3911A16A6}" srcId="{F46A8C64-176C-44F9-8586-69AA045C4BF2}" destId="{D06D9461-3BA1-43E9-9ECC-61EC9F96BDB2}" srcOrd="0" destOrd="0" parTransId="{ADD9E0A0-A953-43F8-9BDB-5F57BC622E16}" sibTransId="{F18E4A10-709D-4C5F-919D-E71DA4221A06}"/>
    <dgm:cxn modelId="{A4E9F1BB-8D55-4048-873A-A2595B6205E7}" type="presOf" srcId="{D1CF19AF-C58A-4815-A062-7E96D78622A0}" destId="{0C84BB1C-9BDE-4967-BB2E-47405A913914}" srcOrd="0" destOrd="2" presId="urn:microsoft.com/office/officeart/2005/8/layout/vList2"/>
    <dgm:cxn modelId="{C7AD2253-F99E-44E6-B6DE-6655B0A2A7A6}" srcId="{D06D9461-3BA1-43E9-9ECC-61EC9F96BDB2}" destId="{420832BB-6F1F-4202-AEA3-2445B7891556}" srcOrd="1" destOrd="0" parTransId="{447B74C8-1A8C-4435-B2B3-751B84662497}" sibTransId="{EB7ABB61-F689-45B6-BBE3-CFFD129C47F3}"/>
    <dgm:cxn modelId="{0F9FADEE-A899-9046-B90F-50A69A39A686}" type="presOf" srcId="{48FEE0AA-4127-4E4F-B4F6-B28A49C9E5CF}" destId="{BE434DB5-1676-4E0F-AB09-39CEAE191744}" srcOrd="0" destOrd="2" presId="urn:microsoft.com/office/officeart/2005/8/layout/vList2"/>
    <dgm:cxn modelId="{50397D52-04BF-D54F-903B-1E4939501969}" type="presOf" srcId="{80418D6F-F11E-46BD-9FF7-105A67097320}" destId="{0C84BB1C-9BDE-4967-BB2E-47405A913914}" srcOrd="0" destOrd="0" presId="urn:microsoft.com/office/officeart/2005/8/layout/vList2"/>
    <dgm:cxn modelId="{15892262-C10D-FF4E-AED7-9CFB8DA59E8A}" type="presOf" srcId="{A9F7080F-E832-4A29-BE91-1832FFFC4BB4}" destId="{BE434DB5-1676-4E0F-AB09-39CEAE191744}" srcOrd="0" destOrd="0" presId="urn:microsoft.com/office/officeart/2005/8/layout/vList2"/>
    <dgm:cxn modelId="{60FC61EC-D4D0-4B03-B2E7-85447187DE29}" srcId="{7875171B-9159-4AA5-B1B2-3BBA8087CA4B}" destId="{A9F7080F-E832-4A29-BE91-1832FFFC4BB4}" srcOrd="0" destOrd="0" parTransId="{5157678C-3CCD-4E32-AEC0-D9816A944CA5}" sibTransId="{BDADAE85-37DB-40B9-B64F-5907331C5F57}"/>
    <dgm:cxn modelId="{183A1145-6507-4741-83CE-235221696681}" srcId="{7875171B-9159-4AA5-B1B2-3BBA8087CA4B}" destId="{48FEE0AA-4127-4E4F-B4F6-B28A49C9E5CF}" srcOrd="2" destOrd="0" parTransId="{B6D0745E-BAAB-41B5-BE84-53D953AADFFB}" sibTransId="{886A560C-807D-45DB-BCB2-0C8FE48357CD}"/>
    <dgm:cxn modelId="{6E2C61CB-02D0-4635-A21B-6BB88B262DC4}" srcId="{D06D9461-3BA1-43E9-9ECC-61EC9F96BDB2}" destId="{D1CF19AF-C58A-4815-A062-7E96D78622A0}" srcOrd="2" destOrd="0" parTransId="{36E3E2F1-6691-4064-8C59-9EF4F52DC800}" sibTransId="{6E78F00F-0732-4175-B0B6-24AE9FB7BE85}"/>
    <dgm:cxn modelId="{5E919577-1F42-4DA1-8141-3DE8F98F45B1}" srcId="{7875171B-9159-4AA5-B1B2-3BBA8087CA4B}" destId="{4B6DAA4E-E1E2-4D54-B9A0-2282D36863D0}" srcOrd="1" destOrd="0" parTransId="{FF0588D0-62F9-418A-A10A-10E3046EE54E}" sibTransId="{658ED8C8-F6A5-4F43-83CF-759F62FFB585}"/>
    <dgm:cxn modelId="{CF4D72EF-34D1-49A7-BE33-44E0948B7FAF}" srcId="{D06D9461-3BA1-43E9-9ECC-61EC9F96BDB2}" destId="{71964D62-0B71-45D5-9CE4-73B2F59B5B7F}" srcOrd="3" destOrd="0" parTransId="{7E7038E4-220E-4718-BE4C-5EB9B596C018}" sibTransId="{0EB81AC0-A150-4C5E-AD68-DF27779E8749}"/>
    <dgm:cxn modelId="{87DA63BD-8C3C-46CA-AA8F-2AB753DA1D1F}" srcId="{D06D9461-3BA1-43E9-9ECC-61EC9F96BDB2}" destId="{80418D6F-F11E-46BD-9FF7-105A67097320}" srcOrd="0" destOrd="0" parTransId="{9173DA45-3702-4E8C-B17D-B366997F808B}" sibTransId="{2F51B8BD-3846-4051-8433-1593E962B40E}"/>
    <dgm:cxn modelId="{7928D645-954E-3C45-BE85-B96A0A8DBDD7}" type="presParOf" srcId="{70D878AC-B83E-46A3-9D12-A0C35F516BA9}" destId="{FB950651-6550-4639-AFAB-96662B7A5B7F}" srcOrd="0" destOrd="0" presId="urn:microsoft.com/office/officeart/2005/8/layout/vList2"/>
    <dgm:cxn modelId="{67B9AE1F-D92D-6043-BAA6-907DC8916FCD}" type="presParOf" srcId="{70D878AC-B83E-46A3-9D12-A0C35F516BA9}" destId="{0C84BB1C-9BDE-4967-BB2E-47405A913914}" srcOrd="1" destOrd="0" presId="urn:microsoft.com/office/officeart/2005/8/layout/vList2"/>
    <dgm:cxn modelId="{774CA068-1EE0-BF49-A1E7-0AB12DDEB086}" type="presParOf" srcId="{70D878AC-B83E-46A3-9D12-A0C35F516BA9}" destId="{D4573A9C-04A6-4EE3-8281-C24D1593D516}" srcOrd="2" destOrd="0" presId="urn:microsoft.com/office/officeart/2005/8/layout/vList2"/>
    <dgm:cxn modelId="{B5078583-A72E-8B44-BC4A-840AD1D487B9}" type="presParOf" srcId="{70D878AC-B83E-46A3-9D12-A0C35F516BA9}" destId="{BE434DB5-1676-4E0F-AB09-39CEAE19174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6A8C64-176C-44F9-8586-69AA045C4B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6D9461-3BA1-43E9-9ECC-61EC9F96BDB2}">
      <dgm:prSet phldrT="[Text]" custT="1"/>
      <dgm:spPr/>
      <dgm:t>
        <a:bodyPr/>
        <a:lstStyle/>
        <a:p>
          <a:r>
            <a:rPr lang="en-US" sz="2400" b="1" dirty="0" smtClean="0"/>
            <a:t>Written Warning</a:t>
          </a:r>
          <a:endParaRPr lang="en-US" sz="2400" b="1" dirty="0"/>
        </a:p>
      </dgm:t>
    </dgm:pt>
    <dgm:pt modelId="{ADD9E0A0-A953-43F8-9BDB-5F57BC622E16}" type="parTrans" cxnId="{5373DADF-AE54-4DDC-AD86-77A3911A16A6}">
      <dgm:prSet/>
      <dgm:spPr/>
      <dgm:t>
        <a:bodyPr/>
        <a:lstStyle/>
        <a:p>
          <a:endParaRPr lang="en-US"/>
        </a:p>
      </dgm:t>
    </dgm:pt>
    <dgm:pt modelId="{F18E4A10-709D-4C5F-919D-E71DA4221A06}" type="sibTrans" cxnId="{5373DADF-AE54-4DDC-AD86-77A3911A16A6}">
      <dgm:prSet/>
      <dgm:spPr/>
      <dgm:t>
        <a:bodyPr/>
        <a:lstStyle/>
        <a:p>
          <a:endParaRPr lang="en-US"/>
        </a:p>
      </dgm:t>
    </dgm:pt>
    <dgm:pt modelId="{80418D6F-F11E-46BD-9FF7-105A67097320}">
      <dgm:prSet phldrT="[Text]" custT="1"/>
      <dgm:spPr/>
      <dgm:t>
        <a:bodyPr/>
        <a:lstStyle/>
        <a:p>
          <a:r>
            <a:rPr lang="en-US" sz="2400" dirty="0" smtClean="0"/>
            <a:t>Specify infraction</a:t>
          </a:r>
          <a:endParaRPr lang="en-US" sz="2400" dirty="0"/>
        </a:p>
      </dgm:t>
    </dgm:pt>
    <dgm:pt modelId="{9173DA45-3702-4E8C-B17D-B366997F808B}" type="parTrans" cxnId="{87DA63BD-8C3C-46CA-AA8F-2AB753DA1D1F}">
      <dgm:prSet/>
      <dgm:spPr/>
      <dgm:t>
        <a:bodyPr/>
        <a:lstStyle/>
        <a:p>
          <a:endParaRPr lang="en-US"/>
        </a:p>
      </dgm:t>
    </dgm:pt>
    <dgm:pt modelId="{2F51B8BD-3846-4051-8433-1593E962B40E}" type="sibTrans" cxnId="{87DA63BD-8C3C-46CA-AA8F-2AB753DA1D1F}">
      <dgm:prSet/>
      <dgm:spPr/>
      <dgm:t>
        <a:bodyPr/>
        <a:lstStyle/>
        <a:p>
          <a:endParaRPr lang="en-US"/>
        </a:p>
      </dgm:t>
    </dgm:pt>
    <dgm:pt modelId="{7875171B-9159-4AA5-B1B2-3BBA8087CA4B}">
      <dgm:prSet phldrT="[Text]" custT="1"/>
      <dgm:spPr/>
      <dgm:t>
        <a:bodyPr/>
        <a:lstStyle/>
        <a:p>
          <a:r>
            <a:rPr lang="en-US" sz="2400" b="1" dirty="0" smtClean="0"/>
            <a:t>PIP – Performance Improvement Plan</a:t>
          </a:r>
          <a:endParaRPr lang="en-US" sz="2400" b="1" dirty="0"/>
        </a:p>
      </dgm:t>
    </dgm:pt>
    <dgm:pt modelId="{AF58F510-B29E-4826-B5C5-0BAEB2DFBE9D}" type="parTrans" cxnId="{F2DDDC53-22C1-4E06-9056-37419A6531D5}">
      <dgm:prSet/>
      <dgm:spPr/>
      <dgm:t>
        <a:bodyPr/>
        <a:lstStyle/>
        <a:p>
          <a:endParaRPr lang="en-US"/>
        </a:p>
      </dgm:t>
    </dgm:pt>
    <dgm:pt modelId="{BA8F518C-E3A8-4C8C-A5E1-94FFBA6D8792}" type="sibTrans" cxnId="{F2DDDC53-22C1-4E06-9056-37419A6531D5}">
      <dgm:prSet/>
      <dgm:spPr/>
      <dgm:t>
        <a:bodyPr/>
        <a:lstStyle/>
        <a:p>
          <a:endParaRPr lang="en-US"/>
        </a:p>
      </dgm:t>
    </dgm:pt>
    <dgm:pt modelId="{A9F7080F-E832-4A29-BE91-1832FFFC4BB4}">
      <dgm:prSet phldrT="[Text]" custT="1"/>
      <dgm:spPr/>
      <dgm:t>
        <a:bodyPr/>
        <a:lstStyle/>
        <a:p>
          <a:r>
            <a:rPr lang="en-US" sz="2400" dirty="0" smtClean="0"/>
            <a:t>To be used only after significant and documented coaching has occurred</a:t>
          </a:r>
          <a:endParaRPr lang="en-US" sz="2400" dirty="0"/>
        </a:p>
      </dgm:t>
    </dgm:pt>
    <dgm:pt modelId="{5157678C-3CCD-4E32-AEC0-D9816A944CA5}" type="parTrans" cxnId="{60FC61EC-D4D0-4B03-B2E7-85447187DE29}">
      <dgm:prSet/>
      <dgm:spPr/>
      <dgm:t>
        <a:bodyPr/>
        <a:lstStyle/>
        <a:p>
          <a:endParaRPr lang="en-US"/>
        </a:p>
      </dgm:t>
    </dgm:pt>
    <dgm:pt modelId="{BDADAE85-37DB-40B9-B64F-5907331C5F57}" type="sibTrans" cxnId="{60FC61EC-D4D0-4B03-B2E7-85447187DE29}">
      <dgm:prSet/>
      <dgm:spPr/>
      <dgm:t>
        <a:bodyPr/>
        <a:lstStyle/>
        <a:p>
          <a:endParaRPr lang="en-US"/>
        </a:p>
      </dgm:t>
    </dgm:pt>
    <dgm:pt modelId="{019C0161-52B8-44D6-931D-B889AE363625}">
      <dgm:prSet phldrT="[Text]" custT="1"/>
      <dgm:spPr/>
      <dgm:t>
        <a:bodyPr/>
        <a:lstStyle/>
        <a:p>
          <a:r>
            <a:rPr lang="en-US" sz="2400" dirty="0" smtClean="0"/>
            <a:t>Include documentation/examples</a:t>
          </a:r>
          <a:endParaRPr lang="en-US" sz="2400" dirty="0"/>
        </a:p>
      </dgm:t>
    </dgm:pt>
    <dgm:pt modelId="{EC1FB3E2-FE6E-4C40-BDFA-AA31E07DC1D4}" type="parTrans" cxnId="{3E195789-C6C1-4B31-9A05-54D85EBDD669}">
      <dgm:prSet/>
      <dgm:spPr/>
      <dgm:t>
        <a:bodyPr/>
        <a:lstStyle/>
        <a:p>
          <a:endParaRPr lang="en-US"/>
        </a:p>
      </dgm:t>
    </dgm:pt>
    <dgm:pt modelId="{CDAC3451-70B4-4C5F-A5EA-46346BF0116B}" type="sibTrans" cxnId="{3E195789-C6C1-4B31-9A05-54D85EBDD669}">
      <dgm:prSet/>
      <dgm:spPr/>
      <dgm:t>
        <a:bodyPr/>
        <a:lstStyle/>
        <a:p>
          <a:endParaRPr lang="en-US"/>
        </a:p>
      </dgm:t>
    </dgm:pt>
    <dgm:pt modelId="{BD0DC27B-D416-456C-AF38-432ED705BEC3}">
      <dgm:prSet phldrT="[Text]" custT="1"/>
      <dgm:spPr/>
      <dgm:t>
        <a:bodyPr/>
        <a:lstStyle/>
        <a:p>
          <a:r>
            <a:rPr lang="en-US" sz="2400" dirty="0" smtClean="0"/>
            <a:t>Outline previous steps to address issue</a:t>
          </a:r>
          <a:endParaRPr lang="en-US" sz="2400" dirty="0"/>
        </a:p>
      </dgm:t>
    </dgm:pt>
    <dgm:pt modelId="{60227241-2A44-4C07-BED5-D25D01BB6F60}" type="parTrans" cxnId="{5496D2BD-8CED-4C1D-8766-0727B3B1EBFD}">
      <dgm:prSet/>
      <dgm:spPr/>
      <dgm:t>
        <a:bodyPr/>
        <a:lstStyle/>
        <a:p>
          <a:endParaRPr lang="en-US"/>
        </a:p>
      </dgm:t>
    </dgm:pt>
    <dgm:pt modelId="{FDFE01E2-54F3-4D05-957F-53F97308BA6C}" type="sibTrans" cxnId="{5496D2BD-8CED-4C1D-8766-0727B3B1EBFD}">
      <dgm:prSet/>
      <dgm:spPr/>
      <dgm:t>
        <a:bodyPr/>
        <a:lstStyle/>
        <a:p>
          <a:endParaRPr lang="en-US"/>
        </a:p>
      </dgm:t>
    </dgm:pt>
    <dgm:pt modelId="{E620AB70-A2B3-4850-8E32-33EE6E3200DE}">
      <dgm:prSet phldrT="[Text]" custT="1"/>
      <dgm:spPr/>
      <dgm:t>
        <a:bodyPr/>
        <a:lstStyle/>
        <a:p>
          <a:r>
            <a:rPr lang="en-US" sz="2400" dirty="0" smtClean="0"/>
            <a:t>Describe impact</a:t>
          </a:r>
          <a:endParaRPr lang="en-US" sz="2400" dirty="0"/>
        </a:p>
      </dgm:t>
    </dgm:pt>
    <dgm:pt modelId="{22B2044B-A6C9-48F6-AE99-434D47A33FE7}" type="parTrans" cxnId="{A9D640F5-C75C-4E9E-8033-BB956CB33FCB}">
      <dgm:prSet/>
      <dgm:spPr/>
      <dgm:t>
        <a:bodyPr/>
        <a:lstStyle/>
        <a:p>
          <a:endParaRPr lang="en-US"/>
        </a:p>
      </dgm:t>
    </dgm:pt>
    <dgm:pt modelId="{BE81EB5A-3B1E-4E73-98B2-8C5C4EFF7D9E}" type="sibTrans" cxnId="{A9D640F5-C75C-4E9E-8033-BB956CB33FCB}">
      <dgm:prSet/>
      <dgm:spPr/>
      <dgm:t>
        <a:bodyPr/>
        <a:lstStyle/>
        <a:p>
          <a:endParaRPr lang="en-US"/>
        </a:p>
      </dgm:t>
    </dgm:pt>
    <dgm:pt modelId="{45E9953F-4E7F-464E-AF74-A8B479CBB568}">
      <dgm:prSet phldrT="[Text]" custT="1"/>
      <dgm:spPr/>
      <dgm:t>
        <a:bodyPr/>
        <a:lstStyle/>
        <a:p>
          <a:r>
            <a:rPr lang="en-US" sz="2400" dirty="0" smtClean="0"/>
            <a:t>Stress what success looks like</a:t>
          </a:r>
          <a:endParaRPr lang="en-US" sz="2400" dirty="0"/>
        </a:p>
      </dgm:t>
    </dgm:pt>
    <dgm:pt modelId="{B6BC036D-DD0B-4F47-B31E-C4F985F3B419}" type="parTrans" cxnId="{9F216133-34AA-4EBE-B7AD-0B72A8D1830B}">
      <dgm:prSet/>
      <dgm:spPr/>
      <dgm:t>
        <a:bodyPr/>
        <a:lstStyle/>
        <a:p>
          <a:endParaRPr lang="en-US"/>
        </a:p>
      </dgm:t>
    </dgm:pt>
    <dgm:pt modelId="{2F3F85A8-0C33-468E-8A69-5EF0AB43E343}" type="sibTrans" cxnId="{9F216133-34AA-4EBE-B7AD-0B72A8D1830B}">
      <dgm:prSet/>
      <dgm:spPr/>
      <dgm:t>
        <a:bodyPr/>
        <a:lstStyle/>
        <a:p>
          <a:endParaRPr lang="en-US"/>
        </a:p>
      </dgm:t>
    </dgm:pt>
    <dgm:pt modelId="{7947E9EC-4DEE-46B4-9725-A6F45A6A562A}">
      <dgm:prSet phldrT="[Text]" custT="1"/>
      <dgm:spPr/>
      <dgm:t>
        <a:bodyPr/>
        <a:lstStyle/>
        <a:p>
          <a:r>
            <a:rPr lang="en-US" sz="2400" dirty="0" smtClean="0"/>
            <a:t>Allot enough time to meet performance objectives, usually 30-60 days</a:t>
          </a:r>
          <a:endParaRPr lang="en-US" sz="2400" dirty="0"/>
        </a:p>
      </dgm:t>
    </dgm:pt>
    <dgm:pt modelId="{0D15EA76-B587-4BF4-B2B5-92C5F1A2923E}" type="parTrans" cxnId="{AC894BF9-6A3D-4E1F-9A2F-98D016306EF7}">
      <dgm:prSet/>
      <dgm:spPr/>
      <dgm:t>
        <a:bodyPr/>
        <a:lstStyle/>
        <a:p>
          <a:endParaRPr lang="en-US"/>
        </a:p>
      </dgm:t>
    </dgm:pt>
    <dgm:pt modelId="{59253D28-225D-4C39-AEE7-2914BA164418}" type="sibTrans" cxnId="{AC894BF9-6A3D-4E1F-9A2F-98D016306EF7}">
      <dgm:prSet/>
      <dgm:spPr/>
      <dgm:t>
        <a:bodyPr/>
        <a:lstStyle/>
        <a:p>
          <a:endParaRPr lang="en-US"/>
        </a:p>
      </dgm:t>
    </dgm:pt>
    <dgm:pt modelId="{07B9881B-62C7-4C93-A9BA-63B788CE18F6}">
      <dgm:prSet phldrT="[Text]" custT="1"/>
      <dgm:spPr/>
      <dgm:t>
        <a:bodyPr/>
        <a:lstStyle/>
        <a:p>
          <a:r>
            <a:rPr lang="en-US" sz="2400" dirty="0" smtClean="0"/>
            <a:t>Employee signature acknowledges receipt not necessarily agreement</a:t>
          </a:r>
          <a:endParaRPr lang="en-US" sz="2400" dirty="0"/>
        </a:p>
      </dgm:t>
    </dgm:pt>
    <dgm:pt modelId="{7CFA8209-5D85-4512-AB2A-8AF276589DAE}" type="parTrans" cxnId="{3E79A1C7-76EF-4C37-91C1-D67199E0C655}">
      <dgm:prSet/>
      <dgm:spPr/>
      <dgm:t>
        <a:bodyPr/>
        <a:lstStyle/>
        <a:p>
          <a:endParaRPr lang="en-US"/>
        </a:p>
      </dgm:t>
    </dgm:pt>
    <dgm:pt modelId="{AA0F2113-F6AA-4921-98BF-3628DB4B84C2}" type="sibTrans" cxnId="{3E79A1C7-76EF-4C37-91C1-D67199E0C655}">
      <dgm:prSet/>
      <dgm:spPr/>
      <dgm:t>
        <a:bodyPr/>
        <a:lstStyle/>
        <a:p>
          <a:endParaRPr lang="en-US"/>
        </a:p>
      </dgm:t>
    </dgm:pt>
    <dgm:pt modelId="{70D878AC-B83E-46A3-9D12-A0C35F516BA9}" type="pres">
      <dgm:prSet presAssocID="{F46A8C64-176C-44F9-8586-69AA045C4BF2}" presName="linear" presStyleCnt="0">
        <dgm:presLayoutVars>
          <dgm:animLvl val="lvl"/>
          <dgm:resizeHandles val="exact"/>
        </dgm:presLayoutVars>
      </dgm:prSet>
      <dgm:spPr/>
      <dgm:t>
        <a:bodyPr/>
        <a:lstStyle/>
        <a:p>
          <a:endParaRPr lang="en-US"/>
        </a:p>
      </dgm:t>
    </dgm:pt>
    <dgm:pt modelId="{FB950651-6550-4639-AFAB-96662B7A5B7F}" type="pres">
      <dgm:prSet presAssocID="{D06D9461-3BA1-43E9-9ECC-61EC9F96BDB2}" presName="parentText" presStyleLbl="node1" presStyleIdx="0" presStyleCnt="2" custScaleY="89956" custLinFactNeighborY="-23201">
        <dgm:presLayoutVars>
          <dgm:chMax val="0"/>
          <dgm:bulletEnabled val="1"/>
        </dgm:presLayoutVars>
      </dgm:prSet>
      <dgm:spPr/>
      <dgm:t>
        <a:bodyPr/>
        <a:lstStyle/>
        <a:p>
          <a:endParaRPr lang="en-US"/>
        </a:p>
      </dgm:t>
    </dgm:pt>
    <dgm:pt modelId="{0C84BB1C-9BDE-4967-BB2E-47405A913914}" type="pres">
      <dgm:prSet presAssocID="{D06D9461-3BA1-43E9-9ECC-61EC9F96BDB2}" presName="childText" presStyleLbl="revTx" presStyleIdx="0" presStyleCnt="2">
        <dgm:presLayoutVars>
          <dgm:bulletEnabled val="1"/>
        </dgm:presLayoutVars>
      </dgm:prSet>
      <dgm:spPr/>
      <dgm:t>
        <a:bodyPr/>
        <a:lstStyle/>
        <a:p>
          <a:endParaRPr lang="en-US"/>
        </a:p>
      </dgm:t>
    </dgm:pt>
    <dgm:pt modelId="{D4573A9C-04A6-4EE3-8281-C24D1593D516}" type="pres">
      <dgm:prSet presAssocID="{7875171B-9159-4AA5-B1B2-3BBA8087CA4B}" presName="parentText" presStyleLbl="node1" presStyleIdx="1" presStyleCnt="2" custLinFactNeighborX="-754" custLinFactNeighborY="838">
        <dgm:presLayoutVars>
          <dgm:chMax val="0"/>
          <dgm:bulletEnabled val="1"/>
        </dgm:presLayoutVars>
      </dgm:prSet>
      <dgm:spPr/>
      <dgm:t>
        <a:bodyPr/>
        <a:lstStyle/>
        <a:p>
          <a:endParaRPr lang="en-US"/>
        </a:p>
      </dgm:t>
    </dgm:pt>
    <dgm:pt modelId="{BE434DB5-1676-4E0F-AB09-39CEAE191744}" type="pres">
      <dgm:prSet presAssocID="{7875171B-9159-4AA5-B1B2-3BBA8087CA4B}" presName="childText" presStyleLbl="revTx" presStyleIdx="1" presStyleCnt="2">
        <dgm:presLayoutVars>
          <dgm:bulletEnabled val="1"/>
        </dgm:presLayoutVars>
      </dgm:prSet>
      <dgm:spPr/>
      <dgm:t>
        <a:bodyPr/>
        <a:lstStyle/>
        <a:p>
          <a:endParaRPr lang="en-US"/>
        </a:p>
      </dgm:t>
    </dgm:pt>
  </dgm:ptLst>
  <dgm:cxnLst>
    <dgm:cxn modelId="{CAD0867B-7FE6-9347-84BE-C2E2C4B842FF}" type="presOf" srcId="{F46A8C64-176C-44F9-8586-69AA045C4BF2}" destId="{70D878AC-B83E-46A3-9D12-A0C35F516BA9}" srcOrd="0" destOrd="0" presId="urn:microsoft.com/office/officeart/2005/8/layout/vList2"/>
    <dgm:cxn modelId="{87DA63BD-8C3C-46CA-AA8F-2AB753DA1D1F}" srcId="{D06D9461-3BA1-43E9-9ECC-61EC9F96BDB2}" destId="{80418D6F-F11E-46BD-9FF7-105A67097320}" srcOrd="0" destOrd="0" parTransId="{9173DA45-3702-4E8C-B17D-B366997F808B}" sibTransId="{2F51B8BD-3846-4051-8433-1593E962B40E}"/>
    <dgm:cxn modelId="{F70D4B16-F7DC-EB43-9E0C-517C7D552747}" type="presOf" srcId="{80418D6F-F11E-46BD-9FF7-105A67097320}" destId="{0C84BB1C-9BDE-4967-BB2E-47405A913914}" srcOrd="0" destOrd="0" presId="urn:microsoft.com/office/officeart/2005/8/layout/vList2"/>
    <dgm:cxn modelId="{95D1371B-0AED-0242-8E58-C16B13F307FC}" type="presOf" srcId="{7875171B-9159-4AA5-B1B2-3BBA8087CA4B}" destId="{D4573A9C-04A6-4EE3-8281-C24D1593D516}" srcOrd="0" destOrd="0" presId="urn:microsoft.com/office/officeart/2005/8/layout/vList2"/>
    <dgm:cxn modelId="{E4A08F6B-54FD-E545-A0C0-E6F3D4108B5A}" type="presOf" srcId="{7947E9EC-4DEE-46B4-9725-A6F45A6A562A}" destId="{BE434DB5-1676-4E0F-AB09-39CEAE191744}" srcOrd="0" destOrd="2" presId="urn:microsoft.com/office/officeart/2005/8/layout/vList2"/>
    <dgm:cxn modelId="{3E195789-C6C1-4B31-9A05-54D85EBDD669}" srcId="{D06D9461-3BA1-43E9-9ECC-61EC9F96BDB2}" destId="{019C0161-52B8-44D6-931D-B889AE363625}" srcOrd="1" destOrd="0" parTransId="{EC1FB3E2-FE6E-4C40-BDFA-AA31E07DC1D4}" sibTransId="{CDAC3451-70B4-4C5F-A5EA-46346BF0116B}"/>
    <dgm:cxn modelId="{F1D5CBA3-0224-7448-86AB-A7B6C989EDA7}" type="presOf" srcId="{019C0161-52B8-44D6-931D-B889AE363625}" destId="{0C84BB1C-9BDE-4967-BB2E-47405A913914}" srcOrd="0" destOrd="1" presId="urn:microsoft.com/office/officeart/2005/8/layout/vList2"/>
    <dgm:cxn modelId="{A9D640F5-C75C-4E9E-8033-BB956CB33FCB}" srcId="{D06D9461-3BA1-43E9-9ECC-61EC9F96BDB2}" destId="{E620AB70-A2B3-4850-8E32-33EE6E3200DE}" srcOrd="3" destOrd="0" parTransId="{22B2044B-A6C9-48F6-AE99-434D47A33FE7}" sibTransId="{BE81EB5A-3B1E-4E73-98B2-8C5C4EFF7D9E}"/>
    <dgm:cxn modelId="{5373DADF-AE54-4DDC-AD86-77A3911A16A6}" srcId="{F46A8C64-176C-44F9-8586-69AA045C4BF2}" destId="{D06D9461-3BA1-43E9-9ECC-61EC9F96BDB2}" srcOrd="0" destOrd="0" parTransId="{ADD9E0A0-A953-43F8-9BDB-5F57BC622E16}" sibTransId="{F18E4A10-709D-4C5F-919D-E71DA4221A06}"/>
    <dgm:cxn modelId="{F2DDDC53-22C1-4E06-9056-37419A6531D5}" srcId="{F46A8C64-176C-44F9-8586-69AA045C4BF2}" destId="{7875171B-9159-4AA5-B1B2-3BBA8087CA4B}" srcOrd="1" destOrd="0" parTransId="{AF58F510-B29E-4826-B5C5-0BAEB2DFBE9D}" sibTransId="{BA8F518C-E3A8-4C8C-A5E1-94FFBA6D8792}"/>
    <dgm:cxn modelId="{DBC25522-B15B-9742-8B17-DCCD3A41487B}" type="presOf" srcId="{D06D9461-3BA1-43E9-9ECC-61EC9F96BDB2}" destId="{FB950651-6550-4639-AFAB-96662B7A5B7F}" srcOrd="0" destOrd="0" presId="urn:microsoft.com/office/officeart/2005/8/layout/vList2"/>
    <dgm:cxn modelId="{C7950030-C18B-4146-96B6-B0FCD9F65429}" type="presOf" srcId="{BD0DC27B-D416-456C-AF38-432ED705BEC3}" destId="{0C84BB1C-9BDE-4967-BB2E-47405A913914}" srcOrd="0" destOrd="2" presId="urn:microsoft.com/office/officeart/2005/8/layout/vList2"/>
    <dgm:cxn modelId="{AC894BF9-6A3D-4E1F-9A2F-98D016306EF7}" srcId="{7875171B-9159-4AA5-B1B2-3BBA8087CA4B}" destId="{7947E9EC-4DEE-46B4-9725-A6F45A6A562A}" srcOrd="2" destOrd="0" parTransId="{0D15EA76-B587-4BF4-B2B5-92C5F1A2923E}" sibTransId="{59253D28-225D-4C39-AEE7-2914BA164418}"/>
    <dgm:cxn modelId="{3E79A1C7-76EF-4C37-91C1-D67199E0C655}" srcId="{7875171B-9159-4AA5-B1B2-3BBA8087CA4B}" destId="{07B9881B-62C7-4C93-A9BA-63B788CE18F6}" srcOrd="3" destOrd="0" parTransId="{7CFA8209-5D85-4512-AB2A-8AF276589DAE}" sibTransId="{AA0F2113-F6AA-4921-98BF-3628DB4B84C2}"/>
    <dgm:cxn modelId="{05B3638A-C60A-AC45-8EC3-75CA77A41AF3}" type="presOf" srcId="{45E9953F-4E7F-464E-AF74-A8B479CBB568}" destId="{BE434DB5-1676-4E0F-AB09-39CEAE191744}" srcOrd="0" destOrd="1" presId="urn:microsoft.com/office/officeart/2005/8/layout/vList2"/>
    <dgm:cxn modelId="{60FC61EC-D4D0-4B03-B2E7-85447187DE29}" srcId="{7875171B-9159-4AA5-B1B2-3BBA8087CA4B}" destId="{A9F7080F-E832-4A29-BE91-1832FFFC4BB4}" srcOrd="0" destOrd="0" parTransId="{5157678C-3CCD-4E32-AEC0-D9816A944CA5}" sibTransId="{BDADAE85-37DB-40B9-B64F-5907331C5F57}"/>
    <dgm:cxn modelId="{D43AD438-4337-D849-BE45-66EB062B9500}" type="presOf" srcId="{E620AB70-A2B3-4850-8E32-33EE6E3200DE}" destId="{0C84BB1C-9BDE-4967-BB2E-47405A913914}" srcOrd="0" destOrd="3" presId="urn:microsoft.com/office/officeart/2005/8/layout/vList2"/>
    <dgm:cxn modelId="{5496D2BD-8CED-4C1D-8766-0727B3B1EBFD}" srcId="{D06D9461-3BA1-43E9-9ECC-61EC9F96BDB2}" destId="{BD0DC27B-D416-456C-AF38-432ED705BEC3}" srcOrd="2" destOrd="0" parTransId="{60227241-2A44-4C07-BED5-D25D01BB6F60}" sibTransId="{FDFE01E2-54F3-4D05-957F-53F97308BA6C}"/>
    <dgm:cxn modelId="{D282B93B-D286-EB4E-82EA-2D29916C1C57}" type="presOf" srcId="{07B9881B-62C7-4C93-A9BA-63B788CE18F6}" destId="{BE434DB5-1676-4E0F-AB09-39CEAE191744}" srcOrd="0" destOrd="3" presId="urn:microsoft.com/office/officeart/2005/8/layout/vList2"/>
    <dgm:cxn modelId="{9F216133-34AA-4EBE-B7AD-0B72A8D1830B}" srcId="{7875171B-9159-4AA5-B1B2-3BBA8087CA4B}" destId="{45E9953F-4E7F-464E-AF74-A8B479CBB568}" srcOrd="1" destOrd="0" parTransId="{B6BC036D-DD0B-4F47-B31E-C4F985F3B419}" sibTransId="{2F3F85A8-0C33-468E-8A69-5EF0AB43E343}"/>
    <dgm:cxn modelId="{38C3293C-0685-0540-ABED-5D275A008E99}" type="presOf" srcId="{A9F7080F-E832-4A29-BE91-1832FFFC4BB4}" destId="{BE434DB5-1676-4E0F-AB09-39CEAE191744}" srcOrd="0" destOrd="0" presId="urn:microsoft.com/office/officeart/2005/8/layout/vList2"/>
    <dgm:cxn modelId="{63FA6AA9-CEF0-FB4D-8C98-AA803027D33C}" type="presParOf" srcId="{70D878AC-B83E-46A3-9D12-A0C35F516BA9}" destId="{FB950651-6550-4639-AFAB-96662B7A5B7F}" srcOrd="0" destOrd="0" presId="urn:microsoft.com/office/officeart/2005/8/layout/vList2"/>
    <dgm:cxn modelId="{8DE0C9A7-543E-3841-8E01-C946EDFCD2A1}" type="presParOf" srcId="{70D878AC-B83E-46A3-9D12-A0C35F516BA9}" destId="{0C84BB1C-9BDE-4967-BB2E-47405A913914}" srcOrd="1" destOrd="0" presId="urn:microsoft.com/office/officeart/2005/8/layout/vList2"/>
    <dgm:cxn modelId="{311357DA-E10D-844A-A7B1-647FE3BDE44C}" type="presParOf" srcId="{70D878AC-B83E-46A3-9D12-A0C35F516BA9}" destId="{D4573A9C-04A6-4EE3-8281-C24D1593D516}" srcOrd="2" destOrd="0" presId="urn:microsoft.com/office/officeart/2005/8/layout/vList2"/>
    <dgm:cxn modelId="{A5D7C840-27A7-6E49-973D-5383BA9EBB8A}" type="presParOf" srcId="{70D878AC-B83E-46A3-9D12-A0C35F516BA9}" destId="{BE434DB5-1676-4E0F-AB09-39CEAE19174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6F789-084F-4D7B-9215-8502A5504973}">
      <dsp:nvSpPr>
        <dsp:cNvPr id="0" name=""/>
        <dsp:cNvSpPr/>
      </dsp:nvSpPr>
      <dsp:spPr>
        <a:xfrm>
          <a:off x="2610187" y="1605"/>
          <a:ext cx="1822660" cy="118472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Observe</a:t>
          </a:r>
        </a:p>
      </dsp:txBody>
      <dsp:txXfrm>
        <a:off x="2668021" y="59439"/>
        <a:ext cx="1706992" cy="1069061"/>
      </dsp:txXfrm>
    </dsp:sp>
    <dsp:sp modelId="{7FA30788-6440-4CF7-AAEC-2FDDC7942B65}">
      <dsp:nvSpPr>
        <dsp:cNvPr id="0" name=""/>
        <dsp:cNvSpPr/>
      </dsp:nvSpPr>
      <dsp:spPr>
        <a:xfrm>
          <a:off x="1565508" y="593970"/>
          <a:ext cx="3912018" cy="3912018"/>
        </a:xfrm>
        <a:custGeom>
          <a:avLst/>
          <a:gdLst/>
          <a:ahLst/>
          <a:cxnLst/>
          <a:rect l="0" t="0" r="0" b="0"/>
          <a:pathLst>
            <a:path>
              <a:moveTo>
                <a:pt x="3118561" y="382972"/>
              </a:moveTo>
              <a:arcTo wR="1956009" hR="1956009" stAng="18387974" swAng="1632504"/>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E49A4B2-961B-4ADB-8799-E3A4307F7A97}">
      <dsp:nvSpPr>
        <dsp:cNvPr id="0" name=""/>
        <dsp:cNvSpPr/>
      </dsp:nvSpPr>
      <dsp:spPr>
        <a:xfrm>
          <a:off x="4566196" y="1957614"/>
          <a:ext cx="1822660" cy="118472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Provide feedback</a:t>
          </a:r>
        </a:p>
      </dsp:txBody>
      <dsp:txXfrm>
        <a:off x="4624030" y="2015448"/>
        <a:ext cx="1706992" cy="1069061"/>
      </dsp:txXfrm>
    </dsp:sp>
    <dsp:sp modelId="{830F70DA-5F50-4DDB-89EB-6A85A2971DE4}">
      <dsp:nvSpPr>
        <dsp:cNvPr id="0" name=""/>
        <dsp:cNvSpPr/>
      </dsp:nvSpPr>
      <dsp:spPr>
        <a:xfrm>
          <a:off x="1565508" y="593970"/>
          <a:ext cx="3912018" cy="3912018"/>
        </a:xfrm>
        <a:custGeom>
          <a:avLst/>
          <a:gdLst/>
          <a:ahLst/>
          <a:cxnLst/>
          <a:rect l="0" t="0" r="0" b="0"/>
          <a:pathLst>
            <a:path>
              <a:moveTo>
                <a:pt x="3709161" y="2823437"/>
              </a:moveTo>
              <a:arcTo wR="1956009" hR="1956009" stAng="1579522" swAng="1632504"/>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135DCC7-F116-43F1-A10D-6BE016B3942A}">
      <dsp:nvSpPr>
        <dsp:cNvPr id="0" name=""/>
        <dsp:cNvSpPr/>
      </dsp:nvSpPr>
      <dsp:spPr>
        <a:xfrm>
          <a:off x="2610187" y="3913624"/>
          <a:ext cx="1822660" cy="118472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Document</a:t>
          </a:r>
        </a:p>
      </dsp:txBody>
      <dsp:txXfrm>
        <a:off x="2668021" y="3971458"/>
        <a:ext cx="1706992" cy="1069061"/>
      </dsp:txXfrm>
    </dsp:sp>
    <dsp:sp modelId="{26B8ED21-11AE-4B46-96F2-72E5FD280F62}">
      <dsp:nvSpPr>
        <dsp:cNvPr id="0" name=""/>
        <dsp:cNvSpPr/>
      </dsp:nvSpPr>
      <dsp:spPr>
        <a:xfrm>
          <a:off x="1565508" y="593970"/>
          <a:ext cx="3912018" cy="3912018"/>
        </a:xfrm>
        <a:custGeom>
          <a:avLst/>
          <a:gdLst/>
          <a:ahLst/>
          <a:cxnLst/>
          <a:rect l="0" t="0" r="0" b="0"/>
          <a:pathLst>
            <a:path>
              <a:moveTo>
                <a:pt x="793457" y="3529046"/>
              </a:moveTo>
              <a:arcTo wR="1956009" hR="1956009" stAng="7587974" swAng="1632504"/>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7293297-6D1C-4D7B-AE64-0F02A17E1125}">
      <dsp:nvSpPr>
        <dsp:cNvPr id="0" name=""/>
        <dsp:cNvSpPr/>
      </dsp:nvSpPr>
      <dsp:spPr>
        <a:xfrm>
          <a:off x="654178" y="1957614"/>
          <a:ext cx="1822660" cy="118472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Follow-up</a:t>
          </a:r>
        </a:p>
      </dsp:txBody>
      <dsp:txXfrm>
        <a:off x="712012" y="2015448"/>
        <a:ext cx="1706992" cy="1069061"/>
      </dsp:txXfrm>
    </dsp:sp>
    <dsp:sp modelId="{5DF182B8-D5D5-47F8-A09C-D4A44506F8CC}">
      <dsp:nvSpPr>
        <dsp:cNvPr id="0" name=""/>
        <dsp:cNvSpPr/>
      </dsp:nvSpPr>
      <dsp:spPr>
        <a:xfrm>
          <a:off x="1565508" y="593970"/>
          <a:ext cx="3912018" cy="3912018"/>
        </a:xfrm>
        <a:custGeom>
          <a:avLst/>
          <a:gdLst/>
          <a:ahLst/>
          <a:cxnLst/>
          <a:rect l="0" t="0" r="0" b="0"/>
          <a:pathLst>
            <a:path>
              <a:moveTo>
                <a:pt x="202857" y="1088581"/>
              </a:moveTo>
              <a:arcTo wR="1956009" hR="1956009" stAng="12379522" swAng="1632504"/>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50651-6550-4639-AFAB-96662B7A5B7F}">
      <dsp:nvSpPr>
        <dsp:cNvPr id="0" name=""/>
        <dsp:cNvSpPr/>
      </dsp:nvSpPr>
      <dsp:spPr>
        <a:xfrm>
          <a:off x="0" y="197044"/>
          <a:ext cx="6729444" cy="74064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KEEP RECORDS:</a:t>
          </a:r>
          <a:endParaRPr lang="en-US" sz="2400" b="1" kern="1200" dirty="0"/>
        </a:p>
      </dsp:txBody>
      <dsp:txXfrm>
        <a:off x="36155" y="233199"/>
        <a:ext cx="6657134" cy="668331"/>
      </dsp:txXfrm>
    </dsp:sp>
    <dsp:sp modelId="{0C84BB1C-9BDE-4967-BB2E-47405A913914}">
      <dsp:nvSpPr>
        <dsp:cNvPr id="0" name=""/>
        <dsp:cNvSpPr/>
      </dsp:nvSpPr>
      <dsp:spPr>
        <a:xfrm>
          <a:off x="0" y="1208599"/>
          <a:ext cx="6729444" cy="1769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66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Written/electronic</a:t>
          </a:r>
          <a:endParaRPr lang="en-US" sz="2400" kern="1200" dirty="0"/>
        </a:p>
        <a:p>
          <a:pPr marL="228600" lvl="1" indent="-228600" algn="l" defTabSz="1066800">
            <a:lnSpc>
              <a:spcPct val="90000"/>
            </a:lnSpc>
            <a:spcBef>
              <a:spcPct val="0"/>
            </a:spcBef>
            <a:spcAft>
              <a:spcPct val="20000"/>
            </a:spcAft>
            <a:buChar char="••"/>
          </a:pPr>
          <a:r>
            <a:rPr lang="en-US" sz="2400" kern="1200" dirty="0" smtClean="0"/>
            <a:t>Positive and corrective</a:t>
          </a:r>
          <a:endParaRPr lang="en-US" sz="2400" kern="1200" dirty="0"/>
        </a:p>
        <a:p>
          <a:pPr marL="228600" lvl="1" indent="-228600" algn="l" defTabSz="1066800">
            <a:lnSpc>
              <a:spcPct val="90000"/>
            </a:lnSpc>
            <a:spcBef>
              <a:spcPct val="0"/>
            </a:spcBef>
            <a:spcAft>
              <a:spcPct val="20000"/>
            </a:spcAft>
            <a:buChar char="••"/>
          </a:pPr>
          <a:r>
            <a:rPr lang="en-US" sz="2400" kern="1200" dirty="0" smtClean="0"/>
            <a:t>Facts</a:t>
          </a:r>
          <a:endParaRPr lang="en-US" sz="2400" kern="1200" dirty="0"/>
        </a:p>
        <a:p>
          <a:pPr marL="228600" lvl="1" indent="-228600" algn="l" defTabSz="1066800">
            <a:lnSpc>
              <a:spcPct val="90000"/>
            </a:lnSpc>
            <a:spcBef>
              <a:spcPct val="0"/>
            </a:spcBef>
            <a:spcAft>
              <a:spcPct val="20000"/>
            </a:spcAft>
            <a:buChar char="••"/>
          </a:pPr>
          <a:r>
            <a:rPr lang="en-US" sz="2400" kern="1200" dirty="0" smtClean="0"/>
            <a:t>Direct and indirect manager feedback</a:t>
          </a:r>
          <a:endParaRPr lang="en-US" sz="2400" kern="1200" dirty="0"/>
        </a:p>
      </dsp:txBody>
      <dsp:txXfrm>
        <a:off x="0" y="1208599"/>
        <a:ext cx="6729444" cy="1769859"/>
      </dsp:txXfrm>
    </dsp:sp>
    <dsp:sp modelId="{D4573A9C-04A6-4EE3-8281-C24D1593D516}">
      <dsp:nvSpPr>
        <dsp:cNvPr id="0" name=""/>
        <dsp:cNvSpPr/>
      </dsp:nvSpPr>
      <dsp:spPr>
        <a:xfrm>
          <a:off x="0" y="2978459"/>
          <a:ext cx="6729444" cy="72888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UPDATE EXPECTATIONS</a:t>
          </a:r>
          <a:endParaRPr lang="en-US" sz="2400" b="1" kern="1200" dirty="0"/>
        </a:p>
      </dsp:txBody>
      <dsp:txXfrm>
        <a:off x="35581" y="3014040"/>
        <a:ext cx="6658282" cy="657725"/>
      </dsp:txXfrm>
    </dsp:sp>
    <dsp:sp modelId="{BE434DB5-1676-4E0F-AB09-39CEAE191744}">
      <dsp:nvSpPr>
        <dsp:cNvPr id="0" name=""/>
        <dsp:cNvSpPr/>
      </dsp:nvSpPr>
      <dsp:spPr>
        <a:xfrm>
          <a:off x="0" y="3707347"/>
          <a:ext cx="6729444"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66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Check goals for relevancy</a:t>
          </a:r>
          <a:endParaRPr lang="en-US" sz="2400" kern="1200" dirty="0"/>
        </a:p>
        <a:p>
          <a:pPr marL="228600" lvl="1" indent="-228600" algn="l" defTabSz="1066800">
            <a:lnSpc>
              <a:spcPct val="90000"/>
            </a:lnSpc>
            <a:spcBef>
              <a:spcPct val="0"/>
            </a:spcBef>
            <a:spcAft>
              <a:spcPct val="20000"/>
            </a:spcAft>
            <a:buChar char="••"/>
          </a:pPr>
          <a:r>
            <a:rPr lang="en-US" sz="2400" kern="1200" dirty="0" smtClean="0"/>
            <a:t>Record completion of results and behavior</a:t>
          </a:r>
          <a:endParaRPr lang="en-US" sz="2400" kern="1200" dirty="0"/>
        </a:p>
        <a:p>
          <a:pPr marL="228600" lvl="1" indent="-228600" algn="l" defTabSz="1066800">
            <a:lnSpc>
              <a:spcPct val="90000"/>
            </a:lnSpc>
            <a:spcBef>
              <a:spcPct val="0"/>
            </a:spcBef>
            <a:spcAft>
              <a:spcPct val="20000"/>
            </a:spcAft>
            <a:buChar char="••"/>
          </a:pPr>
          <a:r>
            <a:rPr lang="en-US" sz="2400" kern="1200" dirty="0" smtClean="0"/>
            <a:t>Discuss changes in expectations</a:t>
          </a:r>
          <a:endParaRPr lang="en-US" sz="2400" kern="1200" dirty="0"/>
        </a:p>
      </dsp:txBody>
      <dsp:txXfrm>
        <a:off x="0" y="3707347"/>
        <a:ext cx="6729444" cy="1210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50651-6550-4639-AFAB-96662B7A5B7F}">
      <dsp:nvSpPr>
        <dsp:cNvPr id="0" name=""/>
        <dsp:cNvSpPr/>
      </dsp:nvSpPr>
      <dsp:spPr>
        <a:xfrm>
          <a:off x="0" y="0"/>
          <a:ext cx="6549812" cy="50898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Written Warning</a:t>
          </a:r>
          <a:endParaRPr lang="en-US" sz="2400" b="1" kern="1200" dirty="0"/>
        </a:p>
      </dsp:txBody>
      <dsp:txXfrm>
        <a:off x="24846" y="24846"/>
        <a:ext cx="6500120" cy="459289"/>
      </dsp:txXfrm>
    </dsp:sp>
    <dsp:sp modelId="{0C84BB1C-9BDE-4967-BB2E-47405A913914}">
      <dsp:nvSpPr>
        <dsp:cNvPr id="0" name=""/>
        <dsp:cNvSpPr/>
      </dsp:nvSpPr>
      <dsp:spPr>
        <a:xfrm>
          <a:off x="0" y="513883"/>
          <a:ext cx="6549812" cy="156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95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Specify infraction</a:t>
          </a:r>
          <a:endParaRPr lang="en-US" sz="2400" kern="1200" dirty="0"/>
        </a:p>
        <a:p>
          <a:pPr marL="228600" lvl="1" indent="-228600" algn="l" defTabSz="1066800">
            <a:lnSpc>
              <a:spcPct val="90000"/>
            </a:lnSpc>
            <a:spcBef>
              <a:spcPct val="0"/>
            </a:spcBef>
            <a:spcAft>
              <a:spcPct val="20000"/>
            </a:spcAft>
            <a:buChar char="••"/>
          </a:pPr>
          <a:r>
            <a:rPr lang="en-US" sz="2400" kern="1200" dirty="0" smtClean="0"/>
            <a:t>Include documentation/examples</a:t>
          </a:r>
          <a:endParaRPr lang="en-US" sz="2400" kern="1200" dirty="0"/>
        </a:p>
        <a:p>
          <a:pPr marL="228600" lvl="1" indent="-228600" algn="l" defTabSz="1066800">
            <a:lnSpc>
              <a:spcPct val="90000"/>
            </a:lnSpc>
            <a:spcBef>
              <a:spcPct val="0"/>
            </a:spcBef>
            <a:spcAft>
              <a:spcPct val="20000"/>
            </a:spcAft>
            <a:buChar char="••"/>
          </a:pPr>
          <a:r>
            <a:rPr lang="en-US" sz="2400" kern="1200" dirty="0" smtClean="0"/>
            <a:t>Outline previous steps to address issue</a:t>
          </a:r>
          <a:endParaRPr lang="en-US" sz="2400" kern="1200" dirty="0"/>
        </a:p>
        <a:p>
          <a:pPr marL="228600" lvl="1" indent="-228600" algn="l" defTabSz="1066800">
            <a:lnSpc>
              <a:spcPct val="90000"/>
            </a:lnSpc>
            <a:spcBef>
              <a:spcPct val="0"/>
            </a:spcBef>
            <a:spcAft>
              <a:spcPct val="20000"/>
            </a:spcAft>
            <a:buChar char="••"/>
          </a:pPr>
          <a:r>
            <a:rPr lang="en-US" sz="2400" kern="1200" dirty="0" smtClean="0"/>
            <a:t>Describe impact</a:t>
          </a:r>
          <a:endParaRPr lang="en-US" sz="2400" kern="1200" dirty="0"/>
        </a:p>
      </dsp:txBody>
      <dsp:txXfrm>
        <a:off x="0" y="513883"/>
        <a:ext cx="6549812" cy="1562616"/>
      </dsp:txXfrm>
    </dsp:sp>
    <dsp:sp modelId="{D4573A9C-04A6-4EE3-8281-C24D1593D516}">
      <dsp:nvSpPr>
        <dsp:cNvPr id="0" name=""/>
        <dsp:cNvSpPr/>
      </dsp:nvSpPr>
      <dsp:spPr>
        <a:xfrm>
          <a:off x="0" y="2097652"/>
          <a:ext cx="6549812" cy="56581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PIP – Performance Improvement Plan</a:t>
          </a:r>
          <a:endParaRPr lang="en-US" sz="2400" b="1" kern="1200" dirty="0"/>
        </a:p>
      </dsp:txBody>
      <dsp:txXfrm>
        <a:off x="27621" y="2125273"/>
        <a:ext cx="6494570" cy="510569"/>
      </dsp:txXfrm>
    </dsp:sp>
    <dsp:sp modelId="{BE434DB5-1676-4E0F-AB09-39CEAE191744}">
      <dsp:nvSpPr>
        <dsp:cNvPr id="0" name=""/>
        <dsp:cNvSpPr/>
      </dsp:nvSpPr>
      <dsp:spPr>
        <a:xfrm>
          <a:off x="0" y="2642311"/>
          <a:ext cx="6549812" cy="2524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95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To be used only after significant and documented coaching has occurred</a:t>
          </a:r>
          <a:endParaRPr lang="en-US" sz="2400" kern="1200" dirty="0"/>
        </a:p>
        <a:p>
          <a:pPr marL="228600" lvl="1" indent="-228600" algn="l" defTabSz="1066800">
            <a:lnSpc>
              <a:spcPct val="90000"/>
            </a:lnSpc>
            <a:spcBef>
              <a:spcPct val="0"/>
            </a:spcBef>
            <a:spcAft>
              <a:spcPct val="20000"/>
            </a:spcAft>
            <a:buChar char="••"/>
          </a:pPr>
          <a:r>
            <a:rPr lang="en-US" sz="2400" kern="1200" dirty="0" smtClean="0"/>
            <a:t>Stress what success looks like</a:t>
          </a:r>
          <a:endParaRPr lang="en-US" sz="2400" kern="1200" dirty="0"/>
        </a:p>
        <a:p>
          <a:pPr marL="228600" lvl="1" indent="-228600" algn="l" defTabSz="1066800">
            <a:lnSpc>
              <a:spcPct val="90000"/>
            </a:lnSpc>
            <a:spcBef>
              <a:spcPct val="0"/>
            </a:spcBef>
            <a:spcAft>
              <a:spcPct val="20000"/>
            </a:spcAft>
            <a:buChar char="••"/>
          </a:pPr>
          <a:r>
            <a:rPr lang="en-US" sz="2400" kern="1200" dirty="0" smtClean="0"/>
            <a:t>Allot enough time to meet performance objectives, usually 30-60 days</a:t>
          </a:r>
          <a:endParaRPr lang="en-US" sz="2400" kern="1200" dirty="0"/>
        </a:p>
        <a:p>
          <a:pPr marL="228600" lvl="1" indent="-228600" algn="l" defTabSz="1066800">
            <a:lnSpc>
              <a:spcPct val="90000"/>
            </a:lnSpc>
            <a:spcBef>
              <a:spcPct val="0"/>
            </a:spcBef>
            <a:spcAft>
              <a:spcPct val="20000"/>
            </a:spcAft>
            <a:buChar char="••"/>
          </a:pPr>
          <a:r>
            <a:rPr lang="en-US" sz="2400" kern="1200" dirty="0" smtClean="0"/>
            <a:t>Employee signature acknowledges receipt not necessarily agreement</a:t>
          </a:r>
          <a:endParaRPr lang="en-US" sz="2400" kern="1200" dirty="0"/>
        </a:p>
      </dsp:txBody>
      <dsp:txXfrm>
        <a:off x="0" y="2642311"/>
        <a:ext cx="6549812" cy="252422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CD7EA1-83EF-0A46-A5C0-B6FB31EBF9A3}" type="datetimeFigureOut">
              <a:rPr lang="en-US" smtClean="0"/>
              <a:t>12/13/2017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44A805-D9C6-764D-AC7F-8732D0F11270}" type="slidenum">
              <a:rPr lang="en-US" smtClean="0"/>
              <a:t>‹#›</a:t>
            </a:fld>
            <a:endParaRPr lang="en-US"/>
          </a:p>
        </p:txBody>
      </p:sp>
    </p:spTree>
    <p:extLst>
      <p:ext uri="{BB962C8B-B14F-4D97-AF65-F5344CB8AC3E}">
        <p14:creationId xmlns:p14="http://schemas.microsoft.com/office/powerpoint/2010/main" val="119908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4544C-ADD7-7749-A1EC-109F1E663533}" type="datetimeFigureOut">
              <a:rPr lang="en-US" smtClean="0"/>
              <a:t>12/13/2017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EEA79-A63C-854B-AF0E-843EA02AB21E}" type="slidenum">
              <a:rPr lang="en-US" smtClean="0"/>
              <a:t>‹#›</a:t>
            </a:fld>
            <a:endParaRPr lang="en-US"/>
          </a:p>
        </p:txBody>
      </p:sp>
    </p:spTree>
    <p:extLst>
      <p:ext uri="{BB962C8B-B14F-4D97-AF65-F5344CB8AC3E}">
        <p14:creationId xmlns:p14="http://schemas.microsoft.com/office/powerpoint/2010/main" val="13020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1</a:t>
            </a:fld>
            <a:endParaRPr lang="en-US"/>
          </a:p>
        </p:txBody>
      </p:sp>
    </p:spTree>
    <p:extLst>
      <p:ext uri="{BB962C8B-B14F-4D97-AF65-F5344CB8AC3E}">
        <p14:creationId xmlns:p14="http://schemas.microsoft.com/office/powerpoint/2010/main" val="2066195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F810A5-24CA-4F41-902D-A7A953C5EA3E}" type="slidenum">
              <a:rPr lang="en-US" smtClean="0"/>
              <a:pPr>
                <a:defRPr/>
              </a:pPr>
              <a:t>10</a:t>
            </a:fld>
            <a:endParaRPr lang="en-US" dirty="0"/>
          </a:p>
        </p:txBody>
      </p:sp>
    </p:spTree>
    <p:extLst>
      <p:ext uri="{BB962C8B-B14F-4D97-AF65-F5344CB8AC3E}">
        <p14:creationId xmlns:p14="http://schemas.microsoft.com/office/powerpoint/2010/main" val="1826128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11</a:t>
            </a:fld>
            <a:endParaRPr lang="en-US"/>
          </a:p>
        </p:txBody>
      </p:sp>
    </p:spTree>
    <p:extLst>
      <p:ext uri="{BB962C8B-B14F-4D97-AF65-F5344CB8AC3E}">
        <p14:creationId xmlns:p14="http://schemas.microsoft.com/office/powerpoint/2010/main" val="1759007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12</a:t>
            </a:fld>
            <a:endParaRPr lang="en-US"/>
          </a:p>
        </p:txBody>
      </p:sp>
    </p:spTree>
    <p:extLst>
      <p:ext uri="{BB962C8B-B14F-4D97-AF65-F5344CB8AC3E}">
        <p14:creationId xmlns:p14="http://schemas.microsoft.com/office/powerpoint/2010/main" val="1458084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13</a:t>
            </a:fld>
            <a:endParaRPr lang="en-US"/>
          </a:p>
        </p:txBody>
      </p:sp>
    </p:spTree>
    <p:extLst>
      <p:ext uri="{BB962C8B-B14F-4D97-AF65-F5344CB8AC3E}">
        <p14:creationId xmlns:p14="http://schemas.microsoft.com/office/powerpoint/2010/main" val="1515555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39940" name="Slide Number Placeholder 3"/>
          <p:cNvSpPr>
            <a:spLocks noGrp="1"/>
          </p:cNvSpPr>
          <p:nvPr>
            <p:ph type="sldNum" sz="quarter" idx="5"/>
          </p:nvPr>
        </p:nvSpPr>
        <p:spPr>
          <a:noFill/>
        </p:spPr>
        <p:txBody>
          <a:bodyPr/>
          <a:lstStyle/>
          <a:p>
            <a:fld id="{0620981A-00AF-421B-9B5D-C63F0158C777}" type="slidenum">
              <a:rPr lang="en-US">
                <a:latin typeface="Arial" pitchFamily="34" charset="0"/>
              </a:rPr>
              <a:pPr/>
              <a:t>14</a:t>
            </a:fld>
            <a:endParaRPr lang="en-US" dirty="0">
              <a:latin typeface="Arial" pitchFamily="34" charset="0"/>
            </a:endParaRPr>
          </a:p>
        </p:txBody>
      </p:sp>
    </p:spTree>
    <p:extLst>
      <p:ext uri="{BB962C8B-B14F-4D97-AF65-F5344CB8AC3E}">
        <p14:creationId xmlns:p14="http://schemas.microsoft.com/office/powerpoint/2010/main" val="1497226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DAF7416-56C6-4168-BF27-CA6B5CC0C5F4}" type="slidenum">
              <a:rPr lang="en-US" smtClean="0"/>
              <a:t>15</a:t>
            </a:fld>
            <a:endParaRPr lang="en-US"/>
          </a:p>
        </p:txBody>
      </p:sp>
    </p:spTree>
    <p:extLst>
      <p:ext uri="{BB962C8B-B14F-4D97-AF65-F5344CB8AC3E}">
        <p14:creationId xmlns:p14="http://schemas.microsoft.com/office/powerpoint/2010/main" val="2026429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F810A5-24CA-4F41-902D-A7A953C5EA3E}" type="slidenum">
              <a:rPr lang="en-US" smtClean="0"/>
              <a:pPr>
                <a:defRPr/>
              </a:pPr>
              <a:t>16</a:t>
            </a:fld>
            <a:endParaRPr lang="en-US" dirty="0"/>
          </a:p>
        </p:txBody>
      </p:sp>
    </p:spTree>
    <p:extLst>
      <p:ext uri="{BB962C8B-B14F-4D97-AF65-F5344CB8AC3E}">
        <p14:creationId xmlns:p14="http://schemas.microsoft.com/office/powerpoint/2010/main" val="630338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17</a:t>
            </a:fld>
            <a:endParaRPr lang="en-US"/>
          </a:p>
        </p:txBody>
      </p:sp>
    </p:spTree>
    <p:extLst>
      <p:ext uri="{BB962C8B-B14F-4D97-AF65-F5344CB8AC3E}">
        <p14:creationId xmlns:p14="http://schemas.microsoft.com/office/powerpoint/2010/main" val="186216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18</a:t>
            </a:fld>
            <a:endParaRPr lang="en-US"/>
          </a:p>
        </p:txBody>
      </p:sp>
    </p:spTree>
    <p:extLst>
      <p:ext uri="{BB962C8B-B14F-4D97-AF65-F5344CB8AC3E}">
        <p14:creationId xmlns:p14="http://schemas.microsoft.com/office/powerpoint/2010/main" val="828378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19</a:t>
            </a:fld>
            <a:endParaRPr lang="en-US"/>
          </a:p>
        </p:txBody>
      </p:sp>
    </p:spTree>
    <p:extLst>
      <p:ext uri="{BB962C8B-B14F-4D97-AF65-F5344CB8AC3E}">
        <p14:creationId xmlns:p14="http://schemas.microsoft.com/office/powerpoint/2010/main" val="137718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2</a:t>
            </a:fld>
            <a:endParaRPr lang="en-US"/>
          </a:p>
        </p:txBody>
      </p:sp>
    </p:spTree>
    <p:extLst>
      <p:ext uri="{BB962C8B-B14F-4D97-AF65-F5344CB8AC3E}">
        <p14:creationId xmlns:p14="http://schemas.microsoft.com/office/powerpoint/2010/main" val="1732658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20</a:t>
            </a:fld>
            <a:endParaRPr lang="en-US"/>
          </a:p>
        </p:txBody>
      </p:sp>
    </p:spTree>
    <p:extLst>
      <p:ext uri="{BB962C8B-B14F-4D97-AF65-F5344CB8AC3E}">
        <p14:creationId xmlns:p14="http://schemas.microsoft.com/office/powerpoint/2010/main" val="764034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smtClean="0">
              <a:solidFill>
                <a:srgbClr val="333333"/>
              </a:solidFill>
              <a:effectLst/>
              <a:latin typeface="proxima-nova" charset="0"/>
            </a:endParaRPr>
          </a:p>
          <a:p>
            <a:endParaRPr lang="en-US" b="0" i="0" dirty="0" smtClean="0">
              <a:solidFill>
                <a:srgbClr val="333333"/>
              </a:solidFill>
              <a:effectLst/>
              <a:latin typeface="proxima-nova" charset="0"/>
            </a:endParaRPr>
          </a:p>
          <a:p>
            <a:endParaRPr lang="en-US" dirty="0"/>
          </a:p>
        </p:txBody>
      </p:sp>
      <p:sp>
        <p:nvSpPr>
          <p:cNvPr id="4" name="Slide Number Placeholder 3"/>
          <p:cNvSpPr>
            <a:spLocks noGrp="1"/>
          </p:cNvSpPr>
          <p:nvPr>
            <p:ph type="sldNum" sz="quarter" idx="10"/>
          </p:nvPr>
        </p:nvSpPr>
        <p:spPr/>
        <p:txBody>
          <a:bodyPr/>
          <a:lstStyle/>
          <a:p>
            <a:fld id="{D23EEA79-A63C-854B-AF0E-843EA02AB21E}" type="slidenum">
              <a:rPr lang="en-US" smtClean="0"/>
              <a:t>21</a:t>
            </a:fld>
            <a:endParaRPr lang="en-US"/>
          </a:p>
        </p:txBody>
      </p:sp>
    </p:spTree>
    <p:extLst>
      <p:ext uri="{BB962C8B-B14F-4D97-AF65-F5344CB8AC3E}">
        <p14:creationId xmlns:p14="http://schemas.microsoft.com/office/powerpoint/2010/main" val="1893408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EEA79-A63C-854B-AF0E-843EA02AB21E}" type="slidenum">
              <a:rPr lang="en-US" smtClean="0"/>
              <a:t>22</a:t>
            </a:fld>
            <a:endParaRPr lang="en-US"/>
          </a:p>
        </p:txBody>
      </p:sp>
    </p:spTree>
    <p:extLst>
      <p:ext uri="{BB962C8B-B14F-4D97-AF65-F5344CB8AC3E}">
        <p14:creationId xmlns:p14="http://schemas.microsoft.com/office/powerpoint/2010/main" val="1330477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23</a:t>
            </a:fld>
            <a:endParaRPr lang="en-US"/>
          </a:p>
        </p:txBody>
      </p:sp>
    </p:spTree>
    <p:extLst>
      <p:ext uri="{BB962C8B-B14F-4D97-AF65-F5344CB8AC3E}">
        <p14:creationId xmlns:p14="http://schemas.microsoft.com/office/powerpoint/2010/main" val="1736500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24</a:t>
            </a:fld>
            <a:endParaRPr lang="en-US"/>
          </a:p>
        </p:txBody>
      </p:sp>
    </p:spTree>
    <p:extLst>
      <p:ext uri="{BB962C8B-B14F-4D97-AF65-F5344CB8AC3E}">
        <p14:creationId xmlns:p14="http://schemas.microsoft.com/office/powerpoint/2010/main" val="1064619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25</a:t>
            </a:fld>
            <a:endParaRPr lang="en-US"/>
          </a:p>
        </p:txBody>
      </p:sp>
    </p:spTree>
    <p:extLst>
      <p:ext uri="{BB962C8B-B14F-4D97-AF65-F5344CB8AC3E}">
        <p14:creationId xmlns:p14="http://schemas.microsoft.com/office/powerpoint/2010/main" val="231551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26</a:t>
            </a:fld>
            <a:endParaRPr lang="en-US"/>
          </a:p>
        </p:txBody>
      </p:sp>
    </p:spTree>
    <p:extLst>
      <p:ext uri="{BB962C8B-B14F-4D97-AF65-F5344CB8AC3E}">
        <p14:creationId xmlns:p14="http://schemas.microsoft.com/office/powerpoint/2010/main" val="439456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27</a:t>
            </a:fld>
            <a:endParaRPr lang="en-US"/>
          </a:p>
        </p:txBody>
      </p:sp>
    </p:spTree>
    <p:extLst>
      <p:ext uri="{BB962C8B-B14F-4D97-AF65-F5344CB8AC3E}">
        <p14:creationId xmlns:p14="http://schemas.microsoft.com/office/powerpoint/2010/main" val="1853006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28</a:t>
            </a:fld>
            <a:endParaRPr lang="en-US"/>
          </a:p>
        </p:txBody>
      </p:sp>
    </p:spTree>
    <p:extLst>
      <p:ext uri="{BB962C8B-B14F-4D97-AF65-F5344CB8AC3E}">
        <p14:creationId xmlns:p14="http://schemas.microsoft.com/office/powerpoint/2010/main" val="680749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29</a:t>
            </a:fld>
            <a:endParaRPr lang="en-US"/>
          </a:p>
        </p:txBody>
      </p:sp>
    </p:spTree>
    <p:extLst>
      <p:ext uri="{BB962C8B-B14F-4D97-AF65-F5344CB8AC3E}">
        <p14:creationId xmlns:p14="http://schemas.microsoft.com/office/powerpoint/2010/main" val="171624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F810A5-24CA-4F41-902D-A7A953C5EA3E}" type="slidenum">
              <a:rPr lang="en-US" smtClean="0"/>
              <a:pPr>
                <a:defRPr/>
              </a:pPr>
              <a:t>3</a:t>
            </a:fld>
            <a:endParaRPr lang="en-US" dirty="0"/>
          </a:p>
        </p:txBody>
      </p:sp>
    </p:spTree>
    <p:extLst>
      <p:ext uri="{BB962C8B-B14F-4D97-AF65-F5344CB8AC3E}">
        <p14:creationId xmlns:p14="http://schemas.microsoft.com/office/powerpoint/2010/main" val="684976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30</a:t>
            </a:fld>
            <a:endParaRPr lang="en-US"/>
          </a:p>
        </p:txBody>
      </p:sp>
    </p:spTree>
    <p:extLst>
      <p:ext uri="{BB962C8B-B14F-4D97-AF65-F5344CB8AC3E}">
        <p14:creationId xmlns:p14="http://schemas.microsoft.com/office/powerpoint/2010/main" val="2142836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31</a:t>
            </a:fld>
            <a:endParaRPr lang="en-US"/>
          </a:p>
        </p:txBody>
      </p:sp>
    </p:spTree>
    <p:extLst>
      <p:ext uri="{BB962C8B-B14F-4D97-AF65-F5344CB8AC3E}">
        <p14:creationId xmlns:p14="http://schemas.microsoft.com/office/powerpoint/2010/main" val="1351034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32</a:t>
            </a:fld>
            <a:endParaRPr lang="en-US"/>
          </a:p>
        </p:txBody>
      </p:sp>
    </p:spTree>
    <p:extLst>
      <p:ext uri="{BB962C8B-B14F-4D97-AF65-F5344CB8AC3E}">
        <p14:creationId xmlns:p14="http://schemas.microsoft.com/office/powerpoint/2010/main" val="1497031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4</a:t>
            </a:fld>
            <a:endParaRPr lang="en-US"/>
          </a:p>
        </p:txBody>
      </p:sp>
    </p:spTree>
    <p:extLst>
      <p:ext uri="{BB962C8B-B14F-4D97-AF65-F5344CB8AC3E}">
        <p14:creationId xmlns:p14="http://schemas.microsoft.com/office/powerpoint/2010/main" val="91517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EEA79-A63C-854B-AF0E-843EA02AB21E}" type="slidenum">
              <a:rPr lang="en-US" smtClean="0"/>
              <a:t>5</a:t>
            </a:fld>
            <a:endParaRPr lang="en-US"/>
          </a:p>
        </p:txBody>
      </p:sp>
    </p:spTree>
    <p:extLst>
      <p:ext uri="{BB962C8B-B14F-4D97-AF65-F5344CB8AC3E}">
        <p14:creationId xmlns:p14="http://schemas.microsoft.com/office/powerpoint/2010/main" val="103506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F810A5-24CA-4F41-902D-A7A953C5EA3E}" type="slidenum">
              <a:rPr lang="en-US" smtClean="0"/>
              <a:pPr>
                <a:defRPr/>
              </a:pPr>
              <a:t>6</a:t>
            </a:fld>
            <a:endParaRPr lang="en-US" dirty="0"/>
          </a:p>
        </p:txBody>
      </p:sp>
    </p:spTree>
    <p:extLst>
      <p:ext uri="{BB962C8B-B14F-4D97-AF65-F5344CB8AC3E}">
        <p14:creationId xmlns:p14="http://schemas.microsoft.com/office/powerpoint/2010/main" val="48222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EDF810A5-24CA-4F41-902D-A7A953C5EA3E}" type="slidenum">
              <a:rPr lang="en-US" smtClean="0"/>
              <a:pPr>
                <a:defRPr/>
              </a:pPr>
              <a:t>7</a:t>
            </a:fld>
            <a:endParaRPr lang="en-US" dirty="0"/>
          </a:p>
        </p:txBody>
      </p:sp>
    </p:spTree>
    <p:extLst>
      <p:ext uri="{BB962C8B-B14F-4D97-AF65-F5344CB8AC3E}">
        <p14:creationId xmlns:p14="http://schemas.microsoft.com/office/powerpoint/2010/main" val="43156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Before formally documenting an employee, ask yourself: “Have you counseled the colleague before either verbally or in writing?”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“If so when?”  “What is the severity of the behavior?”</a:t>
            </a:r>
          </a:p>
          <a:p>
            <a:r>
              <a:rPr lang="en-US" sz="1200" b="0" i="0" u="none" strike="noStrike" kern="1200" baseline="0" dirty="0" smtClean="0">
                <a:solidFill>
                  <a:schemeClr val="tx1"/>
                </a:solidFill>
                <a:latin typeface="Arial" charset="0"/>
                <a:ea typeface="+mn-ea"/>
                <a:cs typeface="+mn-cs"/>
              </a:rPr>
              <a:t>As a manager, you should address inappropriate behavior immediately using an appropriate level of corrective or disciplinary action. Corrective action should be used to </a:t>
            </a:r>
            <a:r>
              <a:rPr lang="en-US" sz="1200" b="1" i="0" u="none" strike="noStrike" kern="1200" baseline="0" dirty="0" smtClean="0">
                <a:solidFill>
                  <a:schemeClr val="tx1"/>
                </a:solidFill>
                <a:latin typeface="Arial" charset="0"/>
                <a:ea typeface="+mn-ea"/>
                <a:cs typeface="+mn-cs"/>
              </a:rPr>
              <a:t>correct </a:t>
            </a:r>
            <a:r>
              <a:rPr lang="en-US" sz="1200" b="0" i="0" u="none" strike="noStrike" kern="1200" baseline="0" dirty="0" smtClean="0">
                <a:solidFill>
                  <a:schemeClr val="tx1"/>
                </a:solidFill>
                <a:latin typeface="Arial" charset="0"/>
                <a:ea typeface="+mn-ea"/>
                <a:cs typeface="+mn-cs"/>
              </a:rPr>
              <a:t>inappropriate behavior </a:t>
            </a:r>
            <a:r>
              <a:rPr lang="en-US" sz="1200" b="1" i="0" u="none" strike="noStrike" kern="1200" baseline="0" dirty="0" smtClean="0">
                <a:solidFill>
                  <a:schemeClr val="tx1"/>
                </a:solidFill>
                <a:latin typeface="Arial" charset="0"/>
                <a:ea typeface="+mn-ea"/>
                <a:cs typeface="+mn-cs"/>
              </a:rPr>
              <a:t>not to punish</a:t>
            </a:r>
            <a:r>
              <a:rPr lang="en-US" sz="1200" b="0" i="0" u="none" strike="noStrike" kern="1200" baseline="0" dirty="0" smtClean="0">
                <a:solidFill>
                  <a:schemeClr val="tx1"/>
                </a:solidFill>
                <a:latin typeface="Arial" charset="0"/>
                <a:ea typeface="+mn-ea"/>
                <a:cs typeface="+mn-cs"/>
              </a:rPr>
              <a:t>. The goal is to administer the lowest level of discipline possible in order to correct the problem, so that the same conduct will not be repeated. For the purposes of the following discussion, the term "disciplinary action" refers to any formal action taken to correct behavior or conduct. It assumes for less serious offenses that you have attempted to correct the problem through coaching and feedback. The difference between addressing issues of behavior is that these are actions which are entirely within an employee’s ability to control. </a:t>
            </a: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EDF810A5-24CA-4F41-902D-A7A953C5EA3E}" type="slidenum">
              <a:rPr lang="en-US" smtClean="0"/>
              <a:pPr>
                <a:defRPr/>
              </a:pPr>
              <a:t>8</a:t>
            </a:fld>
            <a:endParaRPr lang="en-US" dirty="0"/>
          </a:p>
        </p:txBody>
      </p:sp>
    </p:spTree>
    <p:extLst>
      <p:ext uri="{BB962C8B-B14F-4D97-AF65-F5344CB8AC3E}">
        <p14:creationId xmlns:p14="http://schemas.microsoft.com/office/powerpoint/2010/main" val="1768420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F810A5-24CA-4F41-902D-A7A953C5EA3E}" type="slidenum">
              <a:rPr lang="en-US" smtClean="0"/>
              <a:pPr>
                <a:defRPr/>
              </a:pPr>
              <a:t>9</a:t>
            </a:fld>
            <a:endParaRPr lang="en-US" dirty="0"/>
          </a:p>
        </p:txBody>
      </p:sp>
    </p:spTree>
    <p:extLst>
      <p:ext uri="{BB962C8B-B14F-4D97-AF65-F5344CB8AC3E}">
        <p14:creationId xmlns:p14="http://schemas.microsoft.com/office/powerpoint/2010/main" val="23738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A913C-CA58-D94B-B0B2-2DD6524F99BD}" type="datetimeFigureOut">
              <a:rPr lang="en-US" smtClean="0"/>
              <a:t>12/13/2017</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A913C-CA58-D94B-B0B2-2DD6524F99BD}"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A913C-CA58-D94B-B0B2-2DD6524F99BD}"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A913C-CA58-D94B-B0B2-2DD6524F99BD}"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A913C-CA58-D94B-B0B2-2DD6524F99BD}"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A913C-CA58-D94B-B0B2-2DD6524F99BD}"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A913C-CA58-D94B-B0B2-2DD6524F99BD}"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8A913C-CA58-D94B-B0B2-2DD6524F99BD}"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8A913C-CA58-D94B-B0B2-2DD6524F99BD}"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8A913C-CA58-D94B-B0B2-2DD6524F99BD}"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EA069629-4E8F-E346-852C-F8AAF3000F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A913C-CA58-D94B-B0B2-2DD6524F99BD}"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8A913C-CA58-D94B-B0B2-2DD6524F99BD}"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8A913C-CA58-D94B-B0B2-2DD6524F99BD}" type="datetimeFigureOut">
              <a:rPr lang="en-US" smtClean="0"/>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8A913C-CA58-D94B-B0B2-2DD6524F99BD}" type="datetimeFigureOut">
              <a:rPr lang="en-US" smtClean="0"/>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913C-CA58-D94B-B0B2-2DD6524F99BD}" type="datetimeFigureOut">
              <a:rPr lang="en-US" smtClean="0"/>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A913C-CA58-D94B-B0B2-2DD6524F99BD}"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A913C-CA58-D94B-B0B2-2DD6524F99BD}"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69629-4E8F-E346-852C-F8AAF3000F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8A913C-CA58-D94B-B0B2-2DD6524F99BD}" type="datetimeFigureOut">
              <a:rPr lang="en-US" smtClean="0"/>
              <a:t>12/13/2017</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069629-4E8F-E346-852C-F8AAF3000F52}" type="slidenum">
              <a:rPr lang="en-US" smtClean="0"/>
              <a:t>‹#›</a:t>
            </a:fld>
            <a:endParaRPr lang="en-US"/>
          </a:p>
        </p:txBody>
      </p:sp>
    </p:spTree>
    <p:extLst>
      <p:ext uri="{BB962C8B-B14F-4D97-AF65-F5344CB8AC3E}">
        <p14:creationId xmlns:p14="http://schemas.microsoft.com/office/powerpoint/2010/main" val="19279457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theeap.com/higher-education-ea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hyperlink" Target="https://www.lynda.com/MyPlaylist/Watch/10502290/487464?autoplay=tru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Managing Unacceptable Employee Behavior </a:t>
            </a:r>
            <a:endParaRPr lang="en-US" dirty="0"/>
          </a:p>
        </p:txBody>
      </p:sp>
      <p:sp>
        <p:nvSpPr>
          <p:cNvPr id="4" name="Subtitle 3"/>
          <p:cNvSpPr>
            <a:spLocks noGrp="1"/>
          </p:cNvSpPr>
          <p:nvPr>
            <p:ph type="subTitle" idx="1"/>
          </p:nvPr>
        </p:nvSpPr>
        <p:spPr/>
        <p:txBody>
          <a:bodyPr>
            <a:noAutofit/>
          </a:bodyPr>
          <a:lstStyle/>
          <a:p>
            <a:r>
              <a:rPr lang="en-US" sz="2000" b="1" dirty="0" smtClean="0"/>
              <a:t>Desyra Highsmith </a:t>
            </a:r>
          </a:p>
          <a:p>
            <a:r>
              <a:rPr lang="en-US" sz="2000" b="1" dirty="0" smtClean="0"/>
              <a:t>Director, Talent Management </a:t>
            </a:r>
            <a:endParaRPr lang="en-US" sz="2000" b="1" dirty="0"/>
          </a:p>
        </p:txBody>
      </p:sp>
    </p:spTree>
    <p:extLst>
      <p:ext uri="{BB962C8B-B14F-4D97-AF65-F5344CB8AC3E}">
        <p14:creationId xmlns:p14="http://schemas.microsoft.com/office/powerpoint/2010/main" val="1732130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30916" y="-193523"/>
            <a:ext cx="10018713" cy="1752599"/>
          </a:xfrm>
        </p:spPr>
        <p:txBody>
          <a:bodyPr/>
          <a:lstStyle/>
          <a:p>
            <a:pPr eaLnBrk="1" hangingPunct="1"/>
            <a:r>
              <a:rPr lang="en-US" dirty="0" smtClean="0"/>
              <a:t>Best Practices for </a:t>
            </a:r>
            <a:br>
              <a:rPr lang="en-US" dirty="0" smtClean="0"/>
            </a:br>
            <a:r>
              <a:rPr lang="en-US" dirty="0" smtClean="0"/>
              <a:t>Documentation: </a:t>
            </a:r>
          </a:p>
        </p:txBody>
      </p:sp>
      <p:graphicFrame>
        <p:nvGraphicFramePr>
          <p:cNvPr id="3" name="Diagram 2"/>
          <p:cNvGraphicFramePr/>
          <p:nvPr>
            <p:extLst>
              <p:ext uri="{D42A27DB-BD31-4B8C-83A1-F6EECF244321}">
                <p14:modId xmlns:p14="http://schemas.microsoft.com/office/powerpoint/2010/main" val="675614093"/>
              </p:ext>
            </p:extLst>
          </p:nvPr>
        </p:nvGraphicFramePr>
        <p:xfrm>
          <a:off x="3437468" y="1168400"/>
          <a:ext cx="6729444" cy="5386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87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1326838" y="-159661"/>
            <a:ext cx="10018713" cy="1752599"/>
          </a:xfrm>
        </p:spPr>
        <p:txBody>
          <a:bodyPr/>
          <a:lstStyle/>
          <a:p>
            <a:pPr eaLnBrk="1" hangingPunct="1"/>
            <a:r>
              <a:rPr lang="en-US" dirty="0" smtClean="0">
                <a:latin typeface="+mn-lt"/>
                <a:ea typeface="ＭＳ Ｐゴシック" pitchFamily="34" charset="-128"/>
              </a:rPr>
              <a:t>Documenting a Tardiness Issue</a:t>
            </a:r>
          </a:p>
        </p:txBody>
      </p:sp>
      <p:sp>
        <p:nvSpPr>
          <p:cNvPr id="3" name="TextBox 2"/>
          <p:cNvSpPr txBox="1"/>
          <p:nvPr/>
        </p:nvSpPr>
        <p:spPr>
          <a:xfrm>
            <a:off x="2302667" y="3672555"/>
            <a:ext cx="8382000" cy="1200329"/>
          </a:xfrm>
          <a:prstGeom prst="rect">
            <a:avLst/>
          </a:prstGeom>
          <a:noFill/>
          <a:ln w="6350">
            <a:noFill/>
          </a:ln>
        </p:spPr>
        <p:txBody>
          <a:bodyPr wrap="square" rtlCol="0">
            <a:spAutoFit/>
          </a:bodyPr>
          <a:lstStyle/>
          <a:p>
            <a:endParaRPr lang="en-US" dirty="0"/>
          </a:p>
          <a:p>
            <a:endParaRPr lang="en-US" dirty="0"/>
          </a:p>
          <a:p>
            <a:endParaRPr lang="en-US" dirty="0"/>
          </a:p>
          <a:p>
            <a:endParaRPr lang="en-US" dirty="0"/>
          </a:p>
        </p:txBody>
      </p:sp>
      <p:sp>
        <p:nvSpPr>
          <p:cNvPr id="4" name="TextBox 3"/>
          <p:cNvSpPr txBox="1"/>
          <p:nvPr/>
        </p:nvSpPr>
        <p:spPr>
          <a:xfrm>
            <a:off x="1831866" y="1641230"/>
            <a:ext cx="9953733" cy="2677656"/>
          </a:xfrm>
          <a:prstGeom prst="rect">
            <a:avLst/>
          </a:prstGeom>
          <a:solidFill>
            <a:schemeClr val="bg1"/>
          </a:solidFill>
        </p:spPr>
        <p:txBody>
          <a:bodyPr wrap="square" rtlCol="0">
            <a:spAutoFit/>
          </a:bodyPr>
          <a:lstStyle/>
          <a:p>
            <a:r>
              <a:rPr lang="en-US" sz="2400" dirty="0" smtClean="0">
                <a:latin typeface="Al Nile" charset="-78"/>
                <a:ea typeface="Al Nile" charset="-78"/>
                <a:cs typeface="Al Nile" charset="-78"/>
              </a:rPr>
              <a:t>In July, an action plan was put into place to resolve the tardiness issue.  That plan has not been followed as evidenced by many recent dates of being 10-20 minutes late.  Most recently, these dates have been observed:</a:t>
            </a:r>
          </a:p>
          <a:p>
            <a:endParaRPr lang="en-US" sz="2400" dirty="0">
              <a:latin typeface="Al Nile" charset="-78"/>
              <a:ea typeface="Al Nile" charset="-78"/>
              <a:cs typeface="Al Nile" charset="-78"/>
            </a:endParaRPr>
          </a:p>
          <a:p>
            <a:r>
              <a:rPr lang="en-US" sz="2400" dirty="0" smtClean="0">
                <a:latin typeface="Al Nile" charset="-78"/>
                <a:ea typeface="Al Nile" charset="-78"/>
                <a:cs typeface="Al Nile" charset="-78"/>
              </a:rPr>
              <a:t> </a:t>
            </a:r>
            <a:r>
              <a:rPr lang="en-US" sz="2400" dirty="0" smtClean="0">
                <a:latin typeface="Apple Braille" charset="0"/>
                <a:ea typeface="Apple Braille" charset="0"/>
                <a:cs typeface="Apple Braille" charset="0"/>
              </a:rPr>
              <a:t>12/15- 9:15am, 12/19- 9:20am, 12/20-9:15 am, 12/21-9:20am, 1/10-9:20am 1/12 9:15 am, 1/13 (Discussion with EE)  1/17 – 9:18am, 1/20- called in late, 1/23-9:15, 1/24-9:20. 1/31 – called in late, 2/15 – 9:24 am, 2/22-9:15</a:t>
            </a:r>
            <a:endParaRPr lang="en-US" sz="2400" dirty="0">
              <a:latin typeface="Apple Braille" charset="0"/>
              <a:ea typeface="Apple Braille" charset="0"/>
              <a:cs typeface="Apple Braille" charset="0"/>
            </a:endParaRPr>
          </a:p>
        </p:txBody>
      </p:sp>
    </p:spTree>
    <p:extLst>
      <p:ext uri="{BB962C8B-B14F-4D97-AF65-F5344CB8AC3E}">
        <p14:creationId xmlns:p14="http://schemas.microsoft.com/office/powerpoint/2010/main" val="149211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3"/>
          <p:cNvSpPr>
            <a:spLocks noGrp="1"/>
          </p:cNvSpPr>
          <p:nvPr>
            <p:ph type="title"/>
          </p:nvPr>
        </p:nvSpPr>
        <p:spPr>
          <a:xfrm>
            <a:off x="1326838" y="-159661"/>
            <a:ext cx="10018713" cy="1752599"/>
          </a:xfrm>
        </p:spPr>
        <p:txBody>
          <a:bodyPr/>
          <a:lstStyle/>
          <a:p>
            <a:pPr eaLnBrk="1" hangingPunct="1"/>
            <a:r>
              <a:rPr lang="en-US" dirty="0" smtClean="0">
                <a:latin typeface="+mn-lt"/>
                <a:ea typeface="ＭＳ Ｐゴシック" pitchFamily="34" charset="-128"/>
              </a:rPr>
              <a:t>Documenting a Conduct Issue</a:t>
            </a:r>
          </a:p>
        </p:txBody>
      </p:sp>
      <p:sp>
        <p:nvSpPr>
          <p:cNvPr id="3" name="TextBox 2"/>
          <p:cNvSpPr txBox="1"/>
          <p:nvPr/>
        </p:nvSpPr>
        <p:spPr>
          <a:xfrm>
            <a:off x="497104" y="3672555"/>
            <a:ext cx="10187563" cy="1200329"/>
          </a:xfrm>
          <a:prstGeom prst="rect">
            <a:avLst/>
          </a:prstGeom>
          <a:noFill/>
          <a:ln w="6350">
            <a:noFill/>
          </a:ln>
        </p:spPr>
        <p:txBody>
          <a:bodyPr wrap="square" rtlCol="0">
            <a:spAutoFit/>
          </a:bodyPr>
          <a:lstStyle/>
          <a:p>
            <a:endParaRPr lang="en-US" dirty="0"/>
          </a:p>
          <a:p>
            <a:endParaRPr lang="en-US" dirty="0"/>
          </a:p>
          <a:p>
            <a:endParaRPr lang="en-US" dirty="0"/>
          </a:p>
          <a:p>
            <a:endParaRPr lang="en-US" dirty="0"/>
          </a:p>
        </p:txBody>
      </p:sp>
      <p:sp>
        <p:nvSpPr>
          <p:cNvPr id="4" name="TextBox 3"/>
          <p:cNvSpPr txBox="1"/>
          <p:nvPr/>
        </p:nvSpPr>
        <p:spPr>
          <a:xfrm>
            <a:off x="497104" y="1219200"/>
            <a:ext cx="11000629" cy="1938992"/>
          </a:xfrm>
          <a:prstGeom prst="rect">
            <a:avLst/>
          </a:prstGeom>
          <a:solidFill>
            <a:schemeClr val="bg1"/>
          </a:solidFill>
        </p:spPr>
        <p:txBody>
          <a:bodyPr wrap="square" rtlCol="0">
            <a:spAutoFit/>
          </a:bodyPr>
          <a:lstStyle/>
          <a:p>
            <a:r>
              <a:rPr lang="en-US" sz="2400" b="1" dirty="0" smtClean="0"/>
              <a:t>April 15th Conversation</a:t>
            </a:r>
            <a:r>
              <a:rPr lang="en-US" sz="2400" dirty="0" smtClean="0"/>
              <a:t>:   On April 5</a:t>
            </a:r>
            <a:r>
              <a:rPr lang="en-US" sz="2400" baseline="30000" dirty="0" smtClean="0"/>
              <a:t>th</a:t>
            </a:r>
            <a:r>
              <a:rPr lang="en-US" sz="2400" dirty="0" smtClean="0"/>
              <a:t>, addressed issue of a student complaint that their calls and e-mails regarding their account issue were not returned until April 15</a:t>
            </a:r>
            <a:r>
              <a:rPr lang="en-US" sz="2400" baseline="30000" dirty="0" smtClean="0"/>
              <a:t>th</a:t>
            </a:r>
            <a:r>
              <a:rPr lang="en-US" sz="2400" dirty="0" smtClean="0"/>
              <a:t>.  The departmental practice and commitment to respond to critical student inquiries within 24 hours was reviewed with EE.   EE apologized for what she stated was an accidental oversight.  </a:t>
            </a:r>
            <a:endParaRPr lang="en-US" sz="2400" dirty="0"/>
          </a:p>
        </p:txBody>
      </p:sp>
      <p:sp>
        <p:nvSpPr>
          <p:cNvPr id="8" name="TextBox 7"/>
          <p:cNvSpPr txBox="1"/>
          <p:nvPr/>
        </p:nvSpPr>
        <p:spPr>
          <a:xfrm>
            <a:off x="497104" y="3872357"/>
            <a:ext cx="10848447" cy="2677656"/>
          </a:xfrm>
          <a:prstGeom prst="rect">
            <a:avLst/>
          </a:prstGeom>
          <a:solidFill>
            <a:schemeClr val="bg1"/>
          </a:solidFill>
        </p:spPr>
        <p:txBody>
          <a:bodyPr wrap="square" rtlCol="0">
            <a:spAutoFit/>
          </a:bodyPr>
          <a:lstStyle/>
          <a:p>
            <a:r>
              <a:rPr lang="en-US" sz="2400" b="1" dirty="0" smtClean="0"/>
              <a:t>May 2</a:t>
            </a:r>
            <a:r>
              <a:rPr lang="en-US" sz="2400" b="1" baseline="30000" dirty="0" smtClean="0"/>
              <a:t>nd</a:t>
            </a:r>
            <a:r>
              <a:rPr lang="en-US" sz="2400" b="1" dirty="0" smtClean="0"/>
              <a:t>: </a:t>
            </a:r>
            <a:r>
              <a:rPr lang="en-US" sz="2400" dirty="0" smtClean="0"/>
              <a:t>Received a complaint  escalated to me regarding EE’s  failure to provide student correct information regarding their program start date.  As a result, the student missed the program orientation.  E-mails were provided to confirm that the student was given the incorrect information by the EE.  During this discussion, it was determined that EE did not refer to the updated calendar provided to all department employees in the April 3oth meeting.  Employee was coached and reminded of quality, accuracy and service standards of the department.  </a:t>
            </a:r>
            <a:endParaRPr lang="en-US" sz="2400" dirty="0"/>
          </a:p>
        </p:txBody>
      </p:sp>
    </p:spTree>
    <p:extLst>
      <p:ext uri="{BB962C8B-B14F-4D97-AF65-F5344CB8AC3E}">
        <p14:creationId xmlns:p14="http://schemas.microsoft.com/office/powerpoint/2010/main" val="611481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5597" y="574893"/>
            <a:ext cx="10210801" cy="5693866"/>
          </a:xfrm>
          <a:prstGeom prst="rect">
            <a:avLst/>
          </a:prstGeom>
          <a:solidFill>
            <a:schemeClr val="bg1">
              <a:lumMod val="95000"/>
            </a:schemeClr>
          </a:solidFill>
        </p:spPr>
        <p:txBody>
          <a:bodyPr wrap="square" rtlCol="0">
            <a:spAutoFit/>
          </a:bodyPr>
          <a:lstStyle/>
          <a:p>
            <a:r>
              <a:rPr lang="en-US" sz="2800" b="1" u="sng" dirty="0" smtClean="0"/>
              <a:t>Confirmation of Discussion – Simple Follow Up E-mail</a:t>
            </a:r>
          </a:p>
          <a:p>
            <a:endParaRPr lang="en-US" sz="2400" dirty="0" smtClean="0"/>
          </a:p>
          <a:p>
            <a:r>
              <a:rPr lang="en-US" sz="2400" dirty="0" smtClean="0"/>
              <a:t>Dear </a:t>
            </a:r>
            <a:r>
              <a:rPr lang="en-US" sz="2400" dirty="0" err="1" smtClean="0"/>
              <a:t>Buela</a:t>
            </a:r>
            <a:r>
              <a:rPr lang="en-US" sz="2400" dirty="0" smtClean="0"/>
              <a:t>, </a:t>
            </a:r>
          </a:p>
          <a:p>
            <a:endParaRPr lang="en-US" sz="2400" dirty="0"/>
          </a:p>
          <a:p>
            <a:r>
              <a:rPr lang="en-US" sz="2400" dirty="0" smtClean="0"/>
              <a:t>I am hopeful that our meeting today was valuable as a strong reminder of our commitment to providing students with exceptional service, defined by; prompt  replies (within 24 hours on weekdays) , accuracy, pleasant and positive disposition, high quality engagements in which their needs are addressed and a commitment to an outstanding experience while at William Paterson University.  </a:t>
            </a:r>
          </a:p>
          <a:p>
            <a:endParaRPr lang="en-US" sz="2400" dirty="0"/>
          </a:p>
          <a:p>
            <a:r>
              <a:rPr lang="en-US" sz="2400" dirty="0" smtClean="0"/>
              <a:t>I was encouraged by your expressed commitment to these departmental values and to provide service in the manner described above.  </a:t>
            </a:r>
          </a:p>
          <a:p>
            <a:endParaRPr lang="en-US" sz="2400" dirty="0"/>
          </a:p>
          <a:p>
            <a:r>
              <a:rPr lang="en-US" sz="2400" dirty="0" smtClean="0"/>
              <a:t>Please feel free to let me know if you encounter any challenges with which you need further guidance. </a:t>
            </a:r>
          </a:p>
        </p:txBody>
      </p:sp>
    </p:spTree>
    <p:extLst>
      <p:ext uri="{BB962C8B-B14F-4D97-AF65-F5344CB8AC3E}">
        <p14:creationId xmlns:p14="http://schemas.microsoft.com/office/powerpoint/2010/main" val="1254755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079" y="1413932"/>
            <a:ext cx="8930747" cy="2110382"/>
          </a:xfrm>
        </p:spPr>
        <p:txBody>
          <a:bodyPr/>
          <a:lstStyle/>
          <a:p>
            <a:pPr eaLnBrk="1" hangingPunct="1">
              <a:defRPr/>
            </a:pPr>
            <a:r>
              <a:rPr lang="en-US" b="1" dirty="0" smtClean="0"/>
              <a:t>When further action is needed</a:t>
            </a:r>
          </a:p>
        </p:txBody>
      </p:sp>
    </p:spTree>
    <p:extLst>
      <p:ext uri="{BB962C8B-B14F-4D97-AF65-F5344CB8AC3E}">
        <p14:creationId xmlns:p14="http://schemas.microsoft.com/office/powerpoint/2010/main" val="55398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5145" y="505691"/>
            <a:ext cx="5181600" cy="990600"/>
          </a:xfrm>
          <a:prstGeom prst="rect">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35581" y="727653"/>
            <a:ext cx="3352800" cy="584775"/>
          </a:xfrm>
          <a:prstGeom prst="rect">
            <a:avLst/>
          </a:prstGeom>
          <a:noFill/>
        </p:spPr>
        <p:txBody>
          <a:bodyPr wrap="square" rtlCol="0">
            <a:spAutoFit/>
          </a:bodyPr>
          <a:lstStyle/>
          <a:p>
            <a:pPr algn="ctr"/>
            <a:r>
              <a:rPr lang="en-US" sz="3200" b="1" dirty="0">
                <a:solidFill>
                  <a:schemeClr val="bg1"/>
                </a:solidFill>
              </a:rPr>
              <a:t>Corrective </a:t>
            </a:r>
            <a:r>
              <a:rPr lang="en-US" sz="3200" b="1" dirty="0" smtClean="0">
                <a:solidFill>
                  <a:schemeClr val="bg1"/>
                </a:solidFill>
              </a:rPr>
              <a:t>Action</a:t>
            </a:r>
            <a:endParaRPr lang="en-US" sz="3200" b="1" dirty="0">
              <a:solidFill>
                <a:schemeClr val="bg1"/>
              </a:solidFill>
            </a:endParaRPr>
          </a:p>
        </p:txBody>
      </p:sp>
      <p:sp>
        <p:nvSpPr>
          <p:cNvPr id="6" name="Rectangle 5"/>
          <p:cNvSpPr/>
          <p:nvPr/>
        </p:nvSpPr>
        <p:spPr>
          <a:xfrm>
            <a:off x="2005445" y="2362200"/>
            <a:ext cx="2819400" cy="3352800"/>
          </a:xfrm>
          <a:prstGeom prst="rect">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2000" dirty="0"/>
          </a:p>
          <a:p>
            <a:pPr marL="285750" indent="-285750">
              <a:buFont typeface="Arial" pitchFamily="34" charset="0"/>
              <a:buChar char="•"/>
            </a:pPr>
            <a:r>
              <a:rPr lang="en-US" sz="2000" dirty="0" smtClean="0"/>
              <a:t>Investigate/Observe</a:t>
            </a:r>
            <a:endParaRPr lang="en-US" sz="2000" dirty="0"/>
          </a:p>
          <a:p>
            <a:pPr algn="ctr"/>
            <a:endParaRPr lang="en-US" sz="2000" dirty="0"/>
          </a:p>
          <a:p>
            <a:pPr marL="285750" indent="-285750">
              <a:buFont typeface="Arial" pitchFamily="34" charset="0"/>
              <a:buChar char="•"/>
            </a:pPr>
            <a:r>
              <a:rPr lang="en-US" sz="2000" dirty="0"/>
              <a:t>Determine Correction Action / Clarify </a:t>
            </a:r>
            <a:r>
              <a:rPr lang="en-US" sz="2000" dirty="0" smtClean="0"/>
              <a:t>Expectations</a:t>
            </a:r>
            <a:endParaRPr lang="en-US" sz="2000" dirty="0"/>
          </a:p>
          <a:p>
            <a:pPr algn="ctr"/>
            <a:endParaRPr lang="en-US" sz="2000" dirty="0"/>
          </a:p>
          <a:p>
            <a:pPr marL="285750" indent="-285750">
              <a:buFont typeface="Arial" pitchFamily="34" charset="0"/>
              <a:buChar char="•"/>
            </a:pPr>
            <a:r>
              <a:rPr lang="en-US" sz="2000" dirty="0"/>
              <a:t>Document — Written Warning </a:t>
            </a:r>
          </a:p>
          <a:p>
            <a:pPr marL="342900" indent="-342900" algn="ctr">
              <a:buAutoNum type="arabicPeriod"/>
            </a:pPr>
            <a:endParaRPr lang="en-US" sz="2000" dirty="0"/>
          </a:p>
          <a:p>
            <a:pPr marL="342900" indent="-342900" algn="ctr">
              <a:buFont typeface="+mj-lt"/>
              <a:buAutoNum type="arabicPeriod"/>
            </a:pPr>
            <a:endParaRPr lang="en-US" sz="2000" dirty="0"/>
          </a:p>
        </p:txBody>
      </p:sp>
      <p:sp>
        <p:nvSpPr>
          <p:cNvPr id="7" name="Rectangle 6"/>
          <p:cNvSpPr/>
          <p:nvPr/>
        </p:nvSpPr>
        <p:spPr>
          <a:xfrm>
            <a:off x="7467600" y="2362200"/>
            <a:ext cx="2819400" cy="685800"/>
          </a:xfrm>
          <a:prstGeom prst="rect">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Coach/Discuss</a:t>
            </a:r>
          </a:p>
        </p:txBody>
      </p:sp>
      <p:sp>
        <p:nvSpPr>
          <p:cNvPr id="8" name="TextBox 7"/>
          <p:cNvSpPr txBox="1"/>
          <p:nvPr/>
        </p:nvSpPr>
        <p:spPr>
          <a:xfrm>
            <a:off x="4449529" y="1818020"/>
            <a:ext cx="3912177" cy="400110"/>
          </a:xfrm>
          <a:prstGeom prst="rect">
            <a:avLst/>
          </a:prstGeom>
          <a:noFill/>
        </p:spPr>
        <p:txBody>
          <a:bodyPr wrap="square" rtlCol="0">
            <a:spAutoFit/>
          </a:bodyPr>
          <a:lstStyle/>
          <a:p>
            <a:r>
              <a:rPr lang="en-US" sz="2000" i="1" dirty="0"/>
              <a:t>Conduct or Performance?</a:t>
            </a:r>
          </a:p>
        </p:txBody>
      </p:sp>
      <p:sp>
        <p:nvSpPr>
          <p:cNvPr id="9" name="Rectangle 8"/>
          <p:cNvSpPr/>
          <p:nvPr/>
        </p:nvSpPr>
        <p:spPr>
          <a:xfrm>
            <a:off x="7488381" y="3695700"/>
            <a:ext cx="2819400" cy="685800"/>
          </a:xfrm>
          <a:prstGeom prst="rect">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Discuss &amp; Document</a:t>
            </a:r>
          </a:p>
        </p:txBody>
      </p:sp>
      <p:sp>
        <p:nvSpPr>
          <p:cNvPr id="10" name="Rectangle 9"/>
          <p:cNvSpPr/>
          <p:nvPr/>
        </p:nvSpPr>
        <p:spPr>
          <a:xfrm>
            <a:off x="7488381" y="5029200"/>
            <a:ext cx="2819400" cy="685800"/>
          </a:xfrm>
          <a:prstGeom prst="rect">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Coaching Plan (PIP)</a:t>
            </a:r>
          </a:p>
        </p:txBody>
      </p:sp>
      <p:cxnSp>
        <p:nvCxnSpPr>
          <p:cNvPr id="13" name="Straight Arrow Connector 12"/>
          <p:cNvCxnSpPr/>
          <p:nvPr/>
        </p:nvCxnSpPr>
        <p:spPr>
          <a:xfrm flipH="1">
            <a:off x="3581400" y="1496292"/>
            <a:ext cx="685800" cy="8659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488382" y="1496292"/>
            <a:ext cx="1388919" cy="8659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a:off x="6858000" y="2667000"/>
            <a:ext cx="457200" cy="2743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6400800" y="2667000"/>
            <a:ext cx="923330" cy="2733675"/>
          </a:xfrm>
          <a:prstGeom prst="rect">
            <a:avLst/>
          </a:prstGeom>
          <a:noFill/>
        </p:spPr>
        <p:txBody>
          <a:bodyPr vert="vert270" wrap="square" rtlCol="0">
            <a:spAutoFit/>
          </a:bodyPr>
          <a:lstStyle/>
          <a:p>
            <a:r>
              <a:rPr lang="en-US" sz="2400" i="1" dirty="0">
                <a:solidFill>
                  <a:schemeClr val="tx2">
                    <a:lumMod val="75000"/>
                  </a:schemeClr>
                </a:solidFill>
              </a:rPr>
              <a:t>Develop &amp; Job-related</a:t>
            </a:r>
          </a:p>
        </p:txBody>
      </p:sp>
      <p:sp>
        <p:nvSpPr>
          <p:cNvPr id="18" name="Right Brace 17"/>
          <p:cNvSpPr/>
          <p:nvPr/>
        </p:nvSpPr>
        <p:spPr>
          <a:xfrm>
            <a:off x="4856018" y="2438400"/>
            <a:ext cx="661555" cy="274320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5027013" y="2438400"/>
            <a:ext cx="923330" cy="2819400"/>
          </a:xfrm>
          <a:prstGeom prst="rect">
            <a:avLst/>
          </a:prstGeom>
        </p:spPr>
        <p:txBody>
          <a:bodyPr vert="vert" wrap="square">
            <a:spAutoFit/>
          </a:bodyPr>
          <a:lstStyle/>
          <a:p>
            <a:r>
              <a:rPr lang="en-US" sz="2400" i="1" dirty="0">
                <a:solidFill>
                  <a:schemeClr val="tx2">
                    <a:lumMod val="75000"/>
                  </a:schemeClr>
                </a:solidFill>
              </a:rPr>
              <a:t>Stop!  Behavior-related</a:t>
            </a:r>
          </a:p>
        </p:txBody>
      </p:sp>
      <p:sp>
        <p:nvSpPr>
          <p:cNvPr id="2" name="Oval 1"/>
          <p:cNvSpPr/>
          <p:nvPr/>
        </p:nvSpPr>
        <p:spPr>
          <a:xfrm>
            <a:off x="6906492" y="1850234"/>
            <a:ext cx="4006014" cy="460144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877301" y="1496291"/>
            <a:ext cx="2351531" cy="707886"/>
          </a:xfrm>
          <a:prstGeom prst="rect">
            <a:avLst/>
          </a:prstGeom>
          <a:solidFill>
            <a:srgbClr val="FFFF00"/>
          </a:solidFill>
        </p:spPr>
        <p:txBody>
          <a:bodyPr wrap="square" rtlCol="0">
            <a:spAutoFit/>
          </a:bodyPr>
          <a:lstStyle/>
          <a:p>
            <a:r>
              <a:rPr lang="en-US" sz="2000" dirty="0" smtClean="0"/>
              <a:t>Cyclical Employee</a:t>
            </a:r>
          </a:p>
          <a:p>
            <a:r>
              <a:rPr lang="en-US" sz="2000" dirty="0" smtClean="0"/>
              <a:t>Will Issue? </a:t>
            </a:r>
            <a:endParaRPr lang="en-US" sz="2000" dirty="0"/>
          </a:p>
        </p:txBody>
      </p:sp>
      <p:sp>
        <p:nvSpPr>
          <p:cNvPr id="20" name="Oval 19"/>
          <p:cNvSpPr/>
          <p:nvPr/>
        </p:nvSpPr>
        <p:spPr>
          <a:xfrm>
            <a:off x="1516805" y="1922318"/>
            <a:ext cx="4006014" cy="460144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016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33738" y="-117390"/>
            <a:ext cx="10018713" cy="1752599"/>
          </a:xfrm>
        </p:spPr>
        <p:txBody>
          <a:bodyPr/>
          <a:lstStyle/>
          <a:p>
            <a:pPr eaLnBrk="1" hangingPunct="1"/>
            <a:r>
              <a:rPr lang="en-US" dirty="0" smtClean="0"/>
              <a:t>Documentation</a:t>
            </a:r>
          </a:p>
        </p:txBody>
      </p:sp>
      <p:graphicFrame>
        <p:nvGraphicFramePr>
          <p:cNvPr id="6" name="Diagram 5"/>
          <p:cNvGraphicFramePr/>
          <p:nvPr>
            <p:extLst>
              <p:ext uri="{D42A27DB-BD31-4B8C-83A1-F6EECF244321}">
                <p14:modId xmlns:p14="http://schemas.microsoft.com/office/powerpoint/2010/main" val="161213232"/>
              </p:ext>
            </p:extLst>
          </p:nvPr>
        </p:nvGraphicFramePr>
        <p:xfrm>
          <a:off x="3234268" y="1168400"/>
          <a:ext cx="6549812" cy="5171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5911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0"/>
            <a:ext cx="2444222" cy="1752599"/>
          </a:xfrm>
        </p:spPr>
        <p:txBody>
          <a:bodyPr/>
          <a:lstStyle/>
          <a:p>
            <a:r>
              <a:rPr lang="en-US" dirty="0" smtClean="0">
                <a:hlinkClick r:id="rId3"/>
              </a:rPr>
              <a:t>EAP</a:t>
            </a:r>
            <a:r>
              <a:rPr lang="en-US" dirty="0" smtClean="0"/>
              <a:t> </a:t>
            </a:r>
            <a:endParaRPr lang="en-US"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90424" y="2667000"/>
            <a:ext cx="7378872" cy="3957924"/>
          </a:xfrm>
        </p:spPr>
      </p:pic>
      <p:sp>
        <p:nvSpPr>
          <p:cNvPr id="5" name="Title 1"/>
          <p:cNvSpPr txBox="1">
            <a:spLocks/>
          </p:cNvSpPr>
          <p:nvPr/>
        </p:nvSpPr>
        <p:spPr>
          <a:xfrm>
            <a:off x="3403599" y="-22085"/>
            <a:ext cx="7670799"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Suggest vs. Administrative Referral </a:t>
            </a:r>
            <a:endParaRPr lang="en-US" dirty="0"/>
          </a:p>
        </p:txBody>
      </p:sp>
    </p:spTree>
    <p:extLst>
      <p:ext uri="{BB962C8B-B14F-4D97-AF65-F5344CB8AC3E}">
        <p14:creationId xmlns:p14="http://schemas.microsoft.com/office/powerpoint/2010/main" val="1534847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9270">
            <a:off x="7102225" y="1607001"/>
            <a:ext cx="3849269" cy="2566179"/>
          </a:xfrm>
          <a:prstGeom prst="rect">
            <a:avLst/>
          </a:prstGeom>
          <a:ln w="15875">
            <a:solidFill>
              <a:schemeClr val="tx1"/>
            </a:solidFill>
          </a:ln>
        </p:spPr>
      </p:pic>
      <p:sp>
        <p:nvSpPr>
          <p:cNvPr id="2" name="Title 1"/>
          <p:cNvSpPr>
            <a:spLocks noGrp="1"/>
          </p:cNvSpPr>
          <p:nvPr>
            <p:ph type="title"/>
          </p:nvPr>
        </p:nvSpPr>
        <p:spPr>
          <a:xfrm>
            <a:off x="1374583" y="-320040"/>
            <a:ext cx="10018713" cy="1752599"/>
          </a:xfrm>
        </p:spPr>
        <p:txBody>
          <a:bodyPr/>
          <a:lstStyle/>
          <a:p>
            <a:r>
              <a:rPr lang="en-US" dirty="0" smtClean="0">
                <a:hlinkClick r:id="rId4"/>
              </a:rPr>
              <a:t>CONVERSATION ROLE PLAY </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59640">
            <a:off x="6184706" y="4364512"/>
            <a:ext cx="3257605" cy="2167788"/>
          </a:xfrm>
          <a:prstGeom prst="rect">
            <a:avLst/>
          </a:prstGeom>
          <a:ln w="15875">
            <a:solidFill>
              <a:schemeClr val="tx1"/>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582763">
            <a:off x="1706742" y="1766111"/>
            <a:ext cx="4399822" cy="2933905"/>
          </a:xfrm>
          <a:prstGeom prst="rect">
            <a:avLst/>
          </a:prstGeom>
          <a:ln w="15875">
            <a:solidFill>
              <a:schemeClr val="tx1"/>
            </a:solidFill>
          </a:ln>
        </p:spPr>
      </p:pic>
    </p:spTree>
    <p:extLst>
      <p:ext uri="{BB962C8B-B14F-4D97-AF65-F5344CB8AC3E}">
        <p14:creationId xmlns:p14="http://schemas.microsoft.com/office/powerpoint/2010/main" val="155885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Excuse Artist </a:t>
            </a:r>
          </a:p>
        </p:txBody>
      </p:sp>
      <p:sp>
        <p:nvSpPr>
          <p:cNvPr id="3" name="Content Placeholder 2"/>
          <p:cNvSpPr>
            <a:spLocks noGrp="1"/>
          </p:cNvSpPr>
          <p:nvPr>
            <p:ph idx="1"/>
          </p:nvPr>
        </p:nvSpPr>
        <p:spPr>
          <a:xfrm>
            <a:off x="1484310" y="2666999"/>
            <a:ext cx="10018713" cy="1463567"/>
          </a:xfrm>
          <a:solidFill>
            <a:schemeClr val="accent1"/>
          </a:solidFill>
        </p:spPr>
        <p:txBody>
          <a:bodyPr/>
          <a:lstStyle/>
          <a:p>
            <a:pPr marL="0" indent="0" algn="ctr">
              <a:buNone/>
            </a:pPr>
            <a:r>
              <a:rPr lang="en-US" dirty="0" smtClean="0"/>
              <a:t>Misses deadlines and goals but always seems ready with a good excuse or to place blame and point fingers at others.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123" y="4359166"/>
            <a:ext cx="2607086" cy="2400862"/>
          </a:xfrm>
          <a:prstGeom prst="rect">
            <a:avLst/>
          </a:prstGeom>
        </p:spPr>
      </p:pic>
    </p:spTree>
    <p:extLst>
      <p:ext uri="{BB962C8B-B14F-4D97-AF65-F5344CB8AC3E}">
        <p14:creationId xmlns:p14="http://schemas.microsoft.com/office/powerpoint/2010/main" val="1750903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70516" y="1052100"/>
            <a:ext cx="10018713" cy="986184"/>
          </a:xfrm>
        </p:spPr>
        <p:txBody>
          <a:bodyPr/>
          <a:lstStyle/>
          <a:p>
            <a:r>
              <a:rPr lang="en-US" dirty="0" smtClean="0"/>
              <a:t>Employee Behavior Problems Cause: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072" y="2049566"/>
            <a:ext cx="5615762" cy="3952800"/>
          </a:xfrm>
          <a:prstGeom prst="rect">
            <a:avLst/>
          </a:prstGeom>
          <a:effectLst>
            <a:outerShdw blurRad="50800" dist="76200" dir="2700000" algn="t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27" y="0"/>
            <a:ext cx="4079845" cy="2719897"/>
          </a:xfrm>
          <a:prstGeom prst="rect">
            <a:avLst/>
          </a:prstGeom>
          <a:effectLst>
            <a:outerShdw blurRad="50800" dist="76200" dir="5400000" algn="t" rotWithShape="0">
              <a:prstClr val="black">
                <a:alpha val="40000"/>
              </a:prstClr>
            </a:outerShdw>
          </a:effectLst>
        </p:spPr>
      </p:pic>
    </p:spTree>
    <p:extLst>
      <p:ext uri="{BB962C8B-B14F-4D97-AF65-F5344CB8AC3E}">
        <p14:creationId xmlns:p14="http://schemas.microsoft.com/office/powerpoint/2010/main" val="354740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398" y="635000"/>
            <a:ext cx="10018711" cy="3048000"/>
          </a:xfrm>
        </p:spPr>
        <p:txBody>
          <a:bodyPr/>
          <a:lstStyle/>
          <a:p>
            <a:endParaRPr lang="en-US" dirty="0"/>
          </a:p>
        </p:txBody>
      </p:sp>
      <p:sp>
        <p:nvSpPr>
          <p:cNvPr id="3" name="Text Placeholder 2"/>
          <p:cNvSpPr>
            <a:spLocks noGrp="1"/>
          </p:cNvSpPr>
          <p:nvPr>
            <p:ph type="body" idx="1"/>
          </p:nvPr>
        </p:nvSpPr>
        <p:spPr>
          <a:xfrm>
            <a:off x="1418409" y="3735859"/>
            <a:ext cx="10018713" cy="1447800"/>
          </a:xfrm>
        </p:spPr>
        <p:txBody>
          <a:bodyPr>
            <a:normAutofit/>
          </a:bodyPr>
          <a:lstStyle/>
          <a:p>
            <a:r>
              <a:rPr lang="en-US" sz="4000" b="1" dirty="0" smtClean="0"/>
              <a:t>DO – DISCUSS - DOCUMENT</a:t>
            </a:r>
            <a:endParaRPr lang="en-US" sz="4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003" y="736600"/>
            <a:ext cx="2857500" cy="2844800"/>
          </a:xfrm>
          <a:prstGeom prst="rect">
            <a:avLst/>
          </a:prstGeom>
          <a:ln w="50800">
            <a:solidFill>
              <a:schemeClr val="accent1"/>
            </a:solidFill>
          </a:ln>
        </p:spPr>
      </p:pic>
    </p:spTree>
    <p:extLst>
      <p:ext uri="{BB962C8B-B14F-4D97-AF65-F5344CB8AC3E}">
        <p14:creationId xmlns:p14="http://schemas.microsoft.com/office/powerpoint/2010/main" val="1863898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369" y="-47592"/>
            <a:ext cx="10018711" cy="670560"/>
          </a:xfrm>
        </p:spPr>
        <p:txBody>
          <a:bodyPr/>
          <a:lstStyle/>
          <a:p>
            <a:r>
              <a:rPr lang="en-US" b="1" dirty="0" smtClean="0"/>
              <a:t>DO - DISCUSS- DOCUMENT</a:t>
            </a:r>
            <a:endParaRPr lang="en-US" b="1" dirty="0"/>
          </a:p>
        </p:txBody>
      </p:sp>
      <p:sp>
        <p:nvSpPr>
          <p:cNvPr id="3" name="Text Placeholder 2"/>
          <p:cNvSpPr>
            <a:spLocks noGrp="1"/>
          </p:cNvSpPr>
          <p:nvPr>
            <p:ph type="body" idx="1"/>
          </p:nvPr>
        </p:nvSpPr>
        <p:spPr>
          <a:xfrm>
            <a:off x="1595369" y="892410"/>
            <a:ext cx="10250492" cy="1357304"/>
          </a:xfrm>
          <a:solidFill>
            <a:schemeClr val="accent1"/>
          </a:solidFill>
          <a:ln w="31750">
            <a:solidFill>
              <a:schemeClr val="tx1">
                <a:alpha val="95000"/>
              </a:schemeClr>
            </a:solidFill>
          </a:ln>
        </p:spPr>
        <p:txBody>
          <a:bodyPr>
            <a:normAutofit fontScale="77500" lnSpcReduction="20000"/>
          </a:bodyPr>
          <a:lstStyle/>
          <a:p>
            <a:pPr algn="l"/>
            <a:endParaRPr lang="en-US" b="1" dirty="0" smtClean="0">
              <a:solidFill>
                <a:schemeClr val="tx2"/>
              </a:solidFill>
            </a:endParaRPr>
          </a:p>
          <a:p>
            <a:pPr algn="l"/>
            <a:r>
              <a:rPr lang="en-US" sz="3100" b="1" dirty="0" smtClean="0">
                <a:solidFill>
                  <a:schemeClr val="tx2"/>
                </a:solidFill>
              </a:rPr>
              <a:t>DO </a:t>
            </a:r>
            <a:r>
              <a:rPr lang="en-US" sz="3100" dirty="0" smtClean="0"/>
              <a:t>Learn if it is SKILL or WILL. Is it a time management issue? Are expectations and deadlines clear?  Has there been ongoing communication? </a:t>
            </a:r>
          </a:p>
          <a:p>
            <a:pPr algn="l"/>
            <a:endParaRPr lang="en-US" sz="3100" dirty="0" smtClean="0">
              <a:solidFill>
                <a:srgbClr val="333333"/>
              </a:solidFill>
              <a:latin typeface="proxima-nova" charset="0"/>
            </a:endParaRPr>
          </a:p>
        </p:txBody>
      </p:sp>
      <p:sp>
        <p:nvSpPr>
          <p:cNvPr id="7" name="Rectangle 6"/>
          <p:cNvSpPr/>
          <p:nvPr/>
        </p:nvSpPr>
        <p:spPr>
          <a:xfrm>
            <a:off x="1595369" y="2761545"/>
            <a:ext cx="10250492" cy="1200329"/>
          </a:xfrm>
          <a:prstGeom prst="rect">
            <a:avLst/>
          </a:prstGeom>
          <a:solidFill>
            <a:schemeClr val="accent5">
              <a:lumMod val="40000"/>
              <a:lumOff val="60000"/>
            </a:schemeClr>
          </a:solidFill>
          <a:ln w="31750">
            <a:solidFill>
              <a:schemeClr val="tx1">
                <a:alpha val="95000"/>
              </a:schemeClr>
            </a:solidFill>
          </a:ln>
        </p:spPr>
        <p:txBody>
          <a:bodyPr wrap="square">
            <a:spAutoFit/>
          </a:bodyPr>
          <a:lstStyle/>
          <a:p>
            <a:r>
              <a:rPr lang="en-US" sz="2400" b="1" dirty="0" smtClean="0"/>
              <a:t>DISCUSS: </a:t>
            </a:r>
            <a:r>
              <a:rPr lang="en-US" sz="2400" dirty="0" smtClean="0"/>
              <a:t>I’m confused, you knew this was an important deadline.  This delay prevents us from delivering on our commitment to other departments, and reflects poorly on ours.  How can this be prevented from occurring in the future?  </a:t>
            </a:r>
            <a:endParaRPr lang="en-US" sz="2400" dirty="0" smtClean="0">
              <a:solidFill>
                <a:srgbClr val="333333"/>
              </a:solidFill>
              <a:latin typeface="proxima-nova" charset="0"/>
            </a:endParaRPr>
          </a:p>
        </p:txBody>
      </p:sp>
      <p:sp>
        <p:nvSpPr>
          <p:cNvPr id="8" name="Rectangle 7"/>
          <p:cNvSpPr/>
          <p:nvPr/>
        </p:nvSpPr>
        <p:spPr>
          <a:xfrm>
            <a:off x="1595369" y="4473706"/>
            <a:ext cx="10250492" cy="1200329"/>
          </a:xfrm>
          <a:prstGeom prst="rect">
            <a:avLst/>
          </a:prstGeom>
          <a:solidFill>
            <a:schemeClr val="bg1"/>
          </a:solidFill>
          <a:ln w="31750">
            <a:solidFill>
              <a:schemeClr val="tx1">
                <a:alpha val="95000"/>
              </a:schemeClr>
            </a:solidFill>
          </a:ln>
        </p:spPr>
        <p:txBody>
          <a:bodyPr wrap="square">
            <a:spAutoFit/>
          </a:bodyPr>
          <a:lstStyle/>
          <a:p>
            <a:r>
              <a:rPr lang="en-US" sz="2400" b="1" dirty="0" smtClean="0">
                <a:solidFill>
                  <a:srgbClr val="333333"/>
                </a:solidFill>
                <a:latin typeface="proxima-nova" charset="0"/>
              </a:rPr>
              <a:t>DOCUMENT: Confirmation e-mail: </a:t>
            </a:r>
          </a:p>
          <a:p>
            <a:r>
              <a:rPr lang="en-US" sz="2400" b="1" dirty="0" smtClean="0">
                <a:solidFill>
                  <a:srgbClr val="333333"/>
                </a:solidFill>
                <a:latin typeface="proxima-nova" charset="0"/>
              </a:rPr>
              <a:t>I’m encouraged by the solutions discussed to prevent another missed deadline</a:t>
            </a:r>
            <a:r>
              <a:rPr lang="is-IS" sz="2400" b="1" dirty="0" smtClean="0">
                <a:solidFill>
                  <a:srgbClr val="333333"/>
                </a:solidFill>
                <a:latin typeface="proxima-nova" charset="0"/>
              </a:rPr>
              <a:t>….</a:t>
            </a:r>
            <a:endParaRPr lang="en-US" sz="2400" b="1" dirty="0" smtClean="0">
              <a:solidFill>
                <a:srgbClr val="333333"/>
              </a:solidFill>
              <a:latin typeface="proxima-nova" charset="0"/>
            </a:endParaRPr>
          </a:p>
        </p:txBody>
      </p:sp>
      <p:sp>
        <p:nvSpPr>
          <p:cNvPr id="10" name="TextBox 9"/>
          <p:cNvSpPr txBox="1"/>
          <p:nvPr/>
        </p:nvSpPr>
        <p:spPr>
          <a:xfrm>
            <a:off x="15102840" y="1981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444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1726695" y="1375352"/>
            <a:ext cx="10250490" cy="1126913"/>
          </a:xfrm>
          <a:prstGeom prst="rect">
            <a:avLst/>
          </a:prstGeom>
          <a:solidFill>
            <a:schemeClr val="accent1"/>
          </a:solidFill>
          <a:ln w="34925">
            <a:solidFill>
              <a:schemeClr val="tx1">
                <a:alpha val="97000"/>
              </a:schemeClr>
            </a:solidFill>
          </a:ln>
        </p:spPr>
        <p:txBody>
          <a:bodyPr vert="horz" lIns="91440" tIns="45720" rIns="91440" bIns="45720" rtlCol="0" anchor="ctr">
            <a:normAutofit/>
          </a:bodyPr>
          <a:lstStyle>
            <a:lvl1pPr marL="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2400" b="1" dirty="0" smtClean="0"/>
              <a:t>DO. </a:t>
            </a:r>
            <a:r>
              <a:rPr lang="en-US" sz="2400" dirty="0" smtClean="0"/>
              <a:t>Discuss intent.  </a:t>
            </a:r>
            <a:r>
              <a:rPr lang="en-US" sz="2400" dirty="0" smtClean="0">
                <a:latin typeface="proxima-nova" charset="0"/>
              </a:rPr>
              <a:t>Explain the problem the procrastination causes and the issues which result.  Is this purposeful?  </a:t>
            </a:r>
          </a:p>
        </p:txBody>
      </p:sp>
      <p:sp>
        <p:nvSpPr>
          <p:cNvPr id="3" name="Rectangle 2"/>
          <p:cNvSpPr/>
          <p:nvPr/>
        </p:nvSpPr>
        <p:spPr>
          <a:xfrm>
            <a:off x="1726695" y="2784790"/>
            <a:ext cx="10250490" cy="1200329"/>
          </a:xfrm>
          <a:prstGeom prst="rect">
            <a:avLst/>
          </a:prstGeom>
          <a:solidFill>
            <a:schemeClr val="accent5">
              <a:lumMod val="40000"/>
              <a:lumOff val="60000"/>
            </a:schemeClr>
          </a:solidFill>
          <a:ln w="34925">
            <a:solidFill>
              <a:schemeClr val="tx1">
                <a:alpha val="97000"/>
              </a:schemeClr>
            </a:solidFill>
          </a:ln>
        </p:spPr>
        <p:txBody>
          <a:bodyPr wrap="square">
            <a:spAutoFit/>
          </a:bodyPr>
          <a:lstStyle/>
          <a:p>
            <a:r>
              <a:rPr lang="en-US" sz="2400" b="1" dirty="0" smtClean="0">
                <a:solidFill>
                  <a:srgbClr val="333333"/>
                </a:solidFill>
                <a:latin typeface="proxima-nova" charset="0"/>
              </a:rPr>
              <a:t>DISCUSS: </a:t>
            </a:r>
            <a:r>
              <a:rPr lang="en-US" sz="2400" dirty="0" smtClean="0">
                <a:solidFill>
                  <a:srgbClr val="333333"/>
                </a:solidFill>
                <a:latin typeface="proxima-nova" charset="0"/>
              </a:rPr>
              <a:t>Today</a:t>
            </a:r>
            <a:r>
              <a:rPr lang="en-US" sz="2400" dirty="0">
                <a:solidFill>
                  <a:srgbClr val="333333"/>
                </a:solidFill>
                <a:latin typeface="proxima-nova" charset="0"/>
              </a:rPr>
              <a:t>, this is just a conversation between the two of </a:t>
            </a:r>
            <a:r>
              <a:rPr lang="en-US" sz="2400" dirty="0" smtClean="0">
                <a:solidFill>
                  <a:srgbClr val="333333"/>
                </a:solidFill>
                <a:latin typeface="proxima-nova" charset="0"/>
              </a:rPr>
              <a:t>us</a:t>
            </a:r>
            <a:r>
              <a:rPr lang="en-US" sz="2400" dirty="0">
                <a:solidFill>
                  <a:srgbClr val="333333"/>
                </a:solidFill>
                <a:latin typeface="proxima-nova" charset="0"/>
              </a:rPr>
              <a:t>. "Let's consider this a clean slate. "Moving forward, I just want you to be clear "about my expectations, okay?" </a:t>
            </a:r>
            <a:r>
              <a:rPr lang="en-US" sz="2400" dirty="0" smtClean="0"/>
              <a:t> </a:t>
            </a:r>
            <a:r>
              <a:rPr lang="en-US" sz="2400" dirty="0">
                <a:solidFill>
                  <a:srgbClr val="333333"/>
                </a:solidFill>
                <a:latin typeface="proxima-nova" charset="0"/>
              </a:rPr>
              <a:t>Which means this is not an issue unless it continues. </a:t>
            </a:r>
          </a:p>
        </p:txBody>
      </p:sp>
      <p:sp>
        <p:nvSpPr>
          <p:cNvPr id="4" name="Rectangle 3"/>
          <p:cNvSpPr/>
          <p:nvPr/>
        </p:nvSpPr>
        <p:spPr>
          <a:xfrm>
            <a:off x="1726695" y="4267644"/>
            <a:ext cx="10250492" cy="830997"/>
          </a:xfrm>
          <a:prstGeom prst="rect">
            <a:avLst/>
          </a:prstGeom>
          <a:solidFill>
            <a:schemeClr val="bg1"/>
          </a:solidFill>
          <a:ln w="34925">
            <a:solidFill>
              <a:schemeClr val="tx1">
                <a:alpha val="97000"/>
              </a:schemeClr>
            </a:solidFill>
          </a:ln>
        </p:spPr>
        <p:txBody>
          <a:bodyPr wrap="square">
            <a:spAutoFit/>
          </a:bodyPr>
          <a:lstStyle/>
          <a:p>
            <a:r>
              <a:rPr lang="en-US" sz="2400" b="1" dirty="0" smtClean="0">
                <a:solidFill>
                  <a:srgbClr val="333333"/>
                </a:solidFill>
                <a:latin typeface="proxima-nova" charset="0"/>
              </a:rPr>
              <a:t>DOCUMENT a confirmation e-mail: </a:t>
            </a:r>
          </a:p>
          <a:p>
            <a:r>
              <a:rPr lang="en-US" sz="2400" b="1" dirty="0" smtClean="0">
                <a:solidFill>
                  <a:srgbClr val="333333"/>
                </a:solidFill>
                <a:latin typeface="proxima-nova" charset="0"/>
              </a:rPr>
              <a:t>This is to confirm our discussion of</a:t>
            </a:r>
            <a:r>
              <a:rPr lang="is-IS" sz="2400" b="1" dirty="0" smtClean="0">
                <a:solidFill>
                  <a:srgbClr val="333333"/>
                </a:solidFill>
                <a:latin typeface="proxima-nova" charset="0"/>
              </a:rPr>
              <a:t>…...</a:t>
            </a:r>
            <a:endParaRPr lang="en-US" sz="2400" b="1" dirty="0" smtClean="0">
              <a:solidFill>
                <a:srgbClr val="333333"/>
              </a:solidFill>
              <a:latin typeface="proxima-nova" charset="0"/>
            </a:endParaRPr>
          </a:p>
        </p:txBody>
      </p:sp>
      <p:sp>
        <p:nvSpPr>
          <p:cNvPr id="5" name="TextBox 4"/>
          <p:cNvSpPr txBox="1"/>
          <p:nvPr/>
        </p:nvSpPr>
        <p:spPr>
          <a:xfrm>
            <a:off x="2177143" y="769258"/>
            <a:ext cx="4093028" cy="523220"/>
          </a:xfrm>
          <a:prstGeom prst="rect">
            <a:avLst/>
          </a:prstGeom>
          <a:noFill/>
        </p:spPr>
        <p:txBody>
          <a:bodyPr wrap="square" rtlCol="0">
            <a:spAutoFit/>
          </a:bodyPr>
          <a:lstStyle/>
          <a:p>
            <a:r>
              <a:rPr lang="en-US" sz="2800" b="1" dirty="0" smtClean="0"/>
              <a:t>IF IT CONTINUES</a:t>
            </a:r>
            <a:r>
              <a:rPr lang="is-IS" sz="2800" b="1" dirty="0" smtClean="0"/>
              <a:t>….....</a:t>
            </a:r>
            <a:r>
              <a:rPr lang="en-US" sz="2800" b="1" dirty="0" smtClean="0"/>
              <a:t> </a:t>
            </a:r>
            <a:endParaRPr lang="en-US" sz="2800" b="1" dirty="0"/>
          </a:p>
        </p:txBody>
      </p:sp>
      <p:sp>
        <p:nvSpPr>
          <p:cNvPr id="6" name="TextBox 5"/>
          <p:cNvSpPr txBox="1"/>
          <p:nvPr/>
        </p:nvSpPr>
        <p:spPr>
          <a:xfrm>
            <a:off x="4445000" y="5394557"/>
            <a:ext cx="4038600" cy="369332"/>
          </a:xfrm>
          <a:prstGeom prst="rect">
            <a:avLst/>
          </a:prstGeom>
          <a:solidFill>
            <a:srgbClr val="FFFF00"/>
          </a:solidFill>
        </p:spPr>
        <p:txBody>
          <a:bodyPr wrap="square" rtlCol="0">
            <a:spAutoFit/>
          </a:bodyPr>
          <a:lstStyle/>
          <a:p>
            <a:r>
              <a:rPr lang="en-US" b="1" dirty="0" smtClean="0"/>
              <a:t>DOCUMENT – DISCUSS – ENGAGE HR </a:t>
            </a:r>
            <a:endParaRPr lang="en-US" b="1" dirty="0"/>
          </a:p>
        </p:txBody>
      </p:sp>
    </p:spTree>
    <p:extLst>
      <p:ext uri="{BB962C8B-B14F-4D97-AF65-F5344CB8AC3E}">
        <p14:creationId xmlns:p14="http://schemas.microsoft.com/office/powerpoint/2010/main" val="36798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Dawdler</a:t>
            </a:r>
            <a:endParaRPr lang="en-US" dirty="0"/>
          </a:p>
        </p:txBody>
      </p:sp>
      <p:sp>
        <p:nvSpPr>
          <p:cNvPr id="3" name="Content Placeholder 2"/>
          <p:cNvSpPr>
            <a:spLocks noGrp="1"/>
          </p:cNvSpPr>
          <p:nvPr>
            <p:ph idx="1"/>
          </p:nvPr>
        </p:nvSpPr>
        <p:spPr>
          <a:xfrm>
            <a:off x="1484311" y="2294466"/>
            <a:ext cx="10018713" cy="1463567"/>
          </a:xfrm>
          <a:solidFill>
            <a:schemeClr val="accent1"/>
          </a:solidFill>
        </p:spPr>
        <p:txBody>
          <a:bodyPr>
            <a:normAutofit lnSpcReduction="10000"/>
          </a:bodyPr>
          <a:lstStyle/>
          <a:p>
            <a:pPr marL="0" indent="0" algn="ctr">
              <a:buNone/>
            </a:pPr>
            <a:r>
              <a:rPr lang="en-US" dirty="0" smtClean="0"/>
              <a:t>A master procrastinator who can come up with plenty of excuses why a task or project hasn’t been completed.  When The Dawdler gets down to business, it proceeds at a snail’s pace</a:t>
            </a:r>
            <a:r>
              <a:rPr lang="is-IS" dirty="0" smtClean="0"/>
              <a:t>…stressing out team members, putting other departments behind schedule and ultimately guaranteeing missed deadlines</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580" y="4359166"/>
            <a:ext cx="3730172" cy="2475902"/>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228186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Short Changer</a:t>
            </a:r>
            <a:endParaRPr lang="en-US" dirty="0"/>
          </a:p>
        </p:txBody>
      </p:sp>
      <p:sp>
        <p:nvSpPr>
          <p:cNvPr id="3" name="Content Placeholder 2"/>
          <p:cNvSpPr>
            <a:spLocks noGrp="1"/>
          </p:cNvSpPr>
          <p:nvPr>
            <p:ph idx="1"/>
          </p:nvPr>
        </p:nvSpPr>
        <p:spPr>
          <a:xfrm>
            <a:off x="1619777" y="2063857"/>
            <a:ext cx="10018713" cy="1463567"/>
          </a:xfrm>
          <a:solidFill>
            <a:schemeClr val="accent1"/>
          </a:solidFill>
        </p:spPr>
        <p:txBody>
          <a:bodyPr/>
          <a:lstStyle/>
          <a:p>
            <a:pPr marL="0" indent="0" algn="ctr">
              <a:buNone/>
            </a:pPr>
            <a:r>
              <a:rPr lang="en-US" dirty="0" smtClean="0"/>
              <a:t>Late to work, early to leave, stretched lunches, extended breaks</a:t>
            </a:r>
            <a:r>
              <a:rPr lang="is-IS" dirty="0" smtClean="0"/>
              <a:t>…this person makes an art out of shortening and short-changing the workday, while leaving co-workwers “holding the bag”.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673" y="3527424"/>
            <a:ext cx="3103987" cy="3103987"/>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546237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Intimidator </a:t>
            </a:r>
            <a:endParaRPr lang="en-US"/>
          </a:p>
        </p:txBody>
      </p:sp>
      <p:sp>
        <p:nvSpPr>
          <p:cNvPr id="3" name="Content Placeholder 2"/>
          <p:cNvSpPr>
            <a:spLocks noGrp="1"/>
          </p:cNvSpPr>
          <p:nvPr>
            <p:ph idx="1"/>
          </p:nvPr>
        </p:nvSpPr>
        <p:spPr>
          <a:xfrm>
            <a:off x="1484311" y="2158999"/>
            <a:ext cx="10018713" cy="1463567"/>
          </a:xfrm>
          <a:solidFill>
            <a:schemeClr val="accent1"/>
          </a:solidFill>
        </p:spPr>
        <p:txBody>
          <a:bodyPr/>
          <a:lstStyle/>
          <a:p>
            <a:pPr marL="0" indent="0" algn="ctr">
              <a:buNone/>
            </a:pPr>
            <a:r>
              <a:rPr lang="en-US" dirty="0" smtClean="0"/>
              <a:t>Everyone’s tip-toeing around this person, lest they incur wrath and anger! The intimidator uses fear and bullying tactics to control coworkers and can single handedly </a:t>
            </a:r>
            <a:r>
              <a:rPr lang="en-US" dirty="0"/>
              <a:t>r</a:t>
            </a:r>
            <a:r>
              <a:rPr lang="en-US" dirty="0" smtClean="0"/>
              <a:t>uin an entire team.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132" y="3911598"/>
            <a:ext cx="4127069" cy="2750707"/>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138204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Gossip </a:t>
            </a:r>
            <a:endParaRPr lang="en-US"/>
          </a:p>
        </p:txBody>
      </p:sp>
      <p:sp>
        <p:nvSpPr>
          <p:cNvPr id="3" name="Content Placeholder 2"/>
          <p:cNvSpPr>
            <a:spLocks noGrp="1"/>
          </p:cNvSpPr>
          <p:nvPr>
            <p:ph idx="1"/>
          </p:nvPr>
        </p:nvSpPr>
        <p:spPr>
          <a:xfrm>
            <a:off x="1484310" y="2666999"/>
            <a:ext cx="10018713" cy="1463567"/>
          </a:xfrm>
          <a:solidFill>
            <a:schemeClr val="accent1"/>
          </a:solidFill>
        </p:spPr>
        <p:txBody>
          <a:bodyPr/>
          <a:lstStyle/>
          <a:p>
            <a:pPr marL="0" indent="0" algn="ctr">
              <a:buNone/>
            </a:pPr>
            <a:r>
              <a:rPr lang="en-US" dirty="0" smtClean="0"/>
              <a:t>Behind closed doors, through the grapevine and under the radar, they’re waging verbal warfare and personal attacks, rumors and criticism are tools of the trade.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266" y="4130566"/>
            <a:ext cx="3836025" cy="2552700"/>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117476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Downer</a:t>
            </a:r>
            <a:endParaRPr lang="en-US"/>
          </a:p>
        </p:txBody>
      </p:sp>
      <p:sp>
        <p:nvSpPr>
          <p:cNvPr id="3" name="Content Placeholder 2"/>
          <p:cNvSpPr>
            <a:spLocks noGrp="1"/>
          </p:cNvSpPr>
          <p:nvPr>
            <p:ph idx="1"/>
          </p:nvPr>
        </p:nvSpPr>
        <p:spPr>
          <a:xfrm>
            <a:off x="1484308" y="1972732"/>
            <a:ext cx="10018713" cy="1463567"/>
          </a:xfrm>
          <a:solidFill>
            <a:schemeClr val="accent1"/>
          </a:solidFill>
        </p:spPr>
        <p:txBody>
          <a:bodyPr>
            <a:normAutofit/>
          </a:bodyPr>
          <a:lstStyle/>
          <a:p>
            <a:pPr marL="0" indent="0" algn="ctr">
              <a:buNone/>
            </a:pPr>
            <a:r>
              <a:rPr lang="en-US" dirty="0" smtClean="0"/>
              <a:t>No matter what, this person is unhappy.  For this pessimist, the glass is always half empty.  The Downer maintains a consistently negative, stifling presence and constantly spreads the bad news to everyone.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476" y="3436299"/>
            <a:ext cx="2540376" cy="3313533"/>
          </a:xfrm>
          <a:prstGeom prst="rect">
            <a:avLst/>
          </a:prstGeom>
          <a:effectLst>
            <a:outerShdw blurRad="50800" dist="76200" dir="5400000" algn="t" rotWithShape="0">
              <a:prstClr val="black">
                <a:alpha val="40000"/>
              </a:prstClr>
            </a:outerShdw>
          </a:effectLst>
        </p:spPr>
      </p:pic>
    </p:spTree>
    <p:extLst>
      <p:ext uri="{BB962C8B-B14F-4D97-AF65-F5344CB8AC3E}">
        <p14:creationId xmlns:p14="http://schemas.microsoft.com/office/powerpoint/2010/main" val="1257868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Minimalist </a:t>
            </a:r>
            <a:endParaRPr lang="en-US"/>
          </a:p>
        </p:txBody>
      </p:sp>
      <p:sp>
        <p:nvSpPr>
          <p:cNvPr id="3" name="Content Placeholder 2"/>
          <p:cNvSpPr>
            <a:spLocks noGrp="1"/>
          </p:cNvSpPr>
          <p:nvPr>
            <p:ph idx="1"/>
          </p:nvPr>
        </p:nvSpPr>
        <p:spPr>
          <a:xfrm>
            <a:off x="1484310" y="2666999"/>
            <a:ext cx="10018713" cy="1463567"/>
          </a:xfrm>
          <a:solidFill>
            <a:schemeClr val="accent1"/>
          </a:solidFill>
        </p:spPr>
        <p:txBody>
          <a:bodyPr>
            <a:normAutofit lnSpcReduction="10000"/>
          </a:bodyPr>
          <a:lstStyle/>
          <a:p>
            <a:pPr marL="0" indent="0" algn="ctr">
              <a:buNone/>
            </a:pPr>
            <a:r>
              <a:rPr lang="en-US" dirty="0" smtClean="0"/>
              <a:t>Apathetic and low-performing, these unmotivated workers can be counted on to give the bare minimum(or even less). They make an art out of turning in mediocre performance</a:t>
            </a:r>
            <a:r>
              <a:rPr lang="is-IS" dirty="0" smtClean="0"/>
              <a:t>…poor enough to frustrate their supervisor...but passable enough to keep them employed!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516" y="4130566"/>
            <a:ext cx="4686300" cy="2638747"/>
          </a:xfrm>
          <a:prstGeom prst="rect">
            <a:avLst/>
          </a:prstGeom>
        </p:spPr>
      </p:pic>
    </p:spTree>
    <p:extLst>
      <p:ext uri="{BB962C8B-B14F-4D97-AF65-F5344CB8AC3E}">
        <p14:creationId xmlns:p14="http://schemas.microsoft.com/office/powerpoint/2010/main" val="1336426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Soap Star</a:t>
            </a:r>
            <a:endParaRPr lang="en-US"/>
          </a:p>
        </p:txBody>
      </p:sp>
      <p:sp>
        <p:nvSpPr>
          <p:cNvPr id="3" name="Content Placeholder 2"/>
          <p:cNvSpPr>
            <a:spLocks noGrp="1"/>
          </p:cNvSpPr>
          <p:nvPr>
            <p:ph idx="1"/>
          </p:nvPr>
        </p:nvSpPr>
        <p:spPr>
          <a:xfrm>
            <a:off x="1484310" y="2666999"/>
            <a:ext cx="10018713" cy="1463567"/>
          </a:xfrm>
          <a:solidFill>
            <a:schemeClr val="accent1"/>
          </a:solidFill>
        </p:spPr>
        <p:txBody>
          <a:bodyPr>
            <a:normAutofit/>
          </a:bodyPr>
          <a:lstStyle/>
          <a:p>
            <a:pPr marL="0" indent="0" algn="ctr">
              <a:buNone/>
            </a:pPr>
            <a:r>
              <a:rPr lang="en-US" dirty="0" smtClean="0"/>
              <a:t>Their continuing “soap opera” of personal problems not only hurts their own productivity, but distracts sympathetic coworkers who get drawn into their never ending predicaments and problems.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800" y="4130566"/>
            <a:ext cx="4614333" cy="2636762"/>
          </a:xfrm>
          <a:prstGeom prst="rect">
            <a:avLst/>
          </a:prstGeom>
        </p:spPr>
      </p:pic>
    </p:spTree>
    <p:extLst>
      <p:ext uri="{BB962C8B-B14F-4D97-AF65-F5344CB8AC3E}">
        <p14:creationId xmlns:p14="http://schemas.microsoft.com/office/powerpoint/2010/main" val="187620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165" y="1747604"/>
            <a:ext cx="8910653" cy="1362075"/>
          </a:xfrm>
        </p:spPr>
        <p:txBody>
          <a:bodyPr/>
          <a:lstStyle/>
          <a:p>
            <a:pPr eaLnBrk="1" hangingPunct="1">
              <a:defRPr/>
            </a:pPr>
            <a:r>
              <a:rPr lang="en-US" dirty="0" smtClean="0"/>
              <a:t>Managing performance: the “what” </a:t>
            </a:r>
            <a:br>
              <a:rPr lang="en-US" dirty="0" smtClean="0"/>
            </a:br>
            <a:r>
              <a:rPr lang="en-US" b="1" dirty="0" smtClean="0"/>
              <a:t>MANAGING BEHAVIOR </a:t>
            </a:r>
            <a:r>
              <a:rPr lang="is-IS" dirty="0" smtClean="0"/>
              <a:t>….</a:t>
            </a:r>
            <a:r>
              <a:rPr lang="en-US" b="1" dirty="0" smtClean="0"/>
              <a:t>the “how”</a:t>
            </a:r>
          </a:p>
        </p:txBody>
      </p:sp>
    </p:spTree>
    <p:extLst>
      <p:ext uri="{BB962C8B-B14F-4D97-AF65-F5344CB8AC3E}">
        <p14:creationId xmlns:p14="http://schemas.microsoft.com/office/powerpoint/2010/main" val="86032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Itch</a:t>
            </a:r>
            <a:endParaRPr lang="en-US"/>
          </a:p>
        </p:txBody>
      </p:sp>
      <p:sp>
        <p:nvSpPr>
          <p:cNvPr id="3" name="Content Placeholder 2"/>
          <p:cNvSpPr>
            <a:spLocks noGrp="1"/>
          </p:cNvSpPr>
          <p:nvPr>
            <p:ph idx="1"/>
          </p:nvPr>
        </p:nvSpPr>
        <p:spPr>
          <a:xfrm>
            <a:off x="1484311" y="1981199"/>
            <a:ext cx="10018713" cy="1463567"/>
          </a:xfrm>
          <a:solidFill>
            <a:schemeClr val="accent1"/>
          </a:solidFill>
        </p:spPr>
        <p:txBody>
          <a:bodyPr>
            <a:normAutofit/>
          </a:bodyPr>
          <a:lstStyle/>
          <a:p>
            <a:pPr marL="0" indent="0" algn="ctr">
              <a:buNone/>
            </a:pPr>
            <a:r>
              <a:rPr lang="en-US" dirty="0" smtClean="0"/>
              <a:t>The need constant attention, reassurance and feedback</a:t>
            </a:r>
            <a:r>
              <a:rPr lang="is-IS" dirty="0" smtClean="0"/>
              <a:t>…and takes much time and energy to manage. Y</a:t>
            </a:r>
            <a:r>
              <a:rPr lang="en-US" dirty="0" smtClean="0"/>
              <a:t>o</a:t>
            </a:r>
            <a:r>
              <a:rPr lang="is-IS" dirty="0" smtClean="0"/>
              <a:t>u often find yourself sacrificing your job responsibilities to help them meet theirs.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733" y="3444766"/>
            <a:ext cx="5113867" cy="3284061"/>
          </a:xfrm>
          <a:prstGeom prst="rect">
            <a:avLst/>
          </a:prstGeom>
        </p:spPr>
      </p:pic>
    </p:spTree>
    <p:extLst>
      <p:ext uri="{BB962C8B-B14F-4D97-AF65-F5344CB8AC3E}">
        <p14:creationId xmlns:p14="http://schemas.microsoft.com/office/powerpoint/2010/main" val="1543343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Yo-Yo</a:t>
            </a:r>
            <a:endParaRPr lang="en-US" dirty="0"/>
          </a:p>
        </p:txBody>
      </p:sp>
      <p:sp>
        <p:nvSpPr>
          <p:cNvPr id="3" name="Content Placeholder 2"/>
          <p:cNvSpPr>
            <a:spLocks noGrp="1"/>
          </p:cNvSpPr>
          <p:nvPr>
            <p:ph idx="1"/>
          </p:nvPr>
        </p:nvSpPr>
        <p:spPr>
          <a:xfrm>
            <a:off x="1484311" y="1921933"/>
            <a:ext cx="10018713" cy="1463567"/>
          </a:xfrm>
          <a:solidFill>
            <a:schemeClr val="accent1"/>
          </a:solidFill>
        </p:spPr>
        <p:txBody>
          <a:bodyPr>
            <a:normAutofit/>
          </a:bodyPr>
          <a:lstStyle/>
          <a:p>
            <a:pPr marL="0" indent="0" algn="ctr">
              <a:buNone/>
            </a:pPr>
            <a:r>
              <a:rPr lang="en-US" dirty="0" smtClean="0"/>
              <a:t>Cyclical performer who once performed their responsibilities well.  However, every now and then, performance dips. Sustained, consistent behavior and performance is the issue with this employee.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534" y="3469000"/>
            <a:ext cx="3234266" cy="3234266"/>
          </a:xfrm>
          <a:prstGeom prst="rect">
            <a:avLst/>
          </a:prstGeom>
        </p:spPr>
      </p:pic>
    </p:spTree>
    <p:extLst>
      <p:ext uri="{BB962C8B-B14F-4D97-AF65-F5344CB8AC3E}">
        <p14:creationId xmlns:p14="http://schemas.microsoft.com/office/powerpoint/2010/main" val="1393920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23" y="2107475"/>
            <a:ext cx="10018713" cy="1752599"/>
          </a:xfrm>
        </p:spPr>
        <p:txBody>
          <a:bodyPr>
            <a:normAutofit fontScale="90000"/>
          </a:bodyPr>
          <a:lstStyle/>
          <a:p>
            <a:r>
              <a:rPr lang="en-US" b="1" u="sng" dirty="0" smtClean="0"/>
              <a:t>CONTACT YOUR HR PARTNER</a:t>
            </a:r>
            <a:r>
              <a:rPr lang="en-US" dirty="0" smtClean="0"/>
              <a:t/>
            </a:r>
            <a:br>
              <a:rPr lang="en-US" dirty="0" smtClean="0"/>
            </a:br>
            <a:r>
              <a:rPr lang="en-US" dirty="0"/>
              <a:t/>
            </a:r>
            <a:br>
              <a:rPr lang="en-US" dirty="0"/>
            </a:br>
            <a:r>
              <a:rPr lang="en-US" dirty="0" smtClean="0"/>
              <a:t>Desyra Highsmith – Academic Affairs, Institutional Advancement</a:t>
            </a:r>
            <a:br>
              <a:rPr lang="en-US" dirty="0" smtClean="0"/>
            </a:br>
            <a:r>
              <a:rPr lang="en-US" dirty="0"/>
              <a:t/>
            </a:r>
            <a:br>
              <a:rPr lang="en-US" dirty="0"/>
            </a:br>
            <a:r>
              <a:rPr lang="en-US" dirty="0" smtClean="0"/>
              <a:t>Denise Robinson Lewis – Student Development and Marketing/Public Relations</a:t>
            </a:r>
            <a:br>
              <a:rPr lang="en-US" dirty="0" smtClean="0"/>
            </a:br>
            <a:r>
              <a:rPr lang="en-US" dirty="0" smtClean="0"/>
              <a:t/>
            </a:r>
            <a:br>
              <a:rPr lang="en-US" dirty="0" smtClean="0"/>
            </a:br>
            <a:r>
              <a:rPr lang="en-US" dirty="0" smtClean="0"/>
              <a:t>Veronica Ruiz –Administration &amp; Finance and </a:t>
            </a:r>
            <a:r>
              <a:rPr lang="en-US" dirty="0"/>
              <a:t>Enrollment Management </a:t>
            </a:r>
          </a:p>
        </p:txBody>
      </p:sp>
    </p:spTree>
    <p:extLst>
      <p:ext uri="{BB962C8B-B14F-4D97-AF65-F5344CB8AC3E}">
        <p14:creationId xmlns:p14="http://schemas.microsoft.com/office/powerpoint/2010/main" val="473314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241" y="144793"/>
            <a:ext cx="3549121" cy="524933"/>
          </a:xfrm>
          <a:solidFill>
            <a:schemeClr val="bg1"/>
          </a:solidFill>
          <a:ln>
            <a:solidFill>
              <a:schemeClr val="tx1"/>
            </a:solidFill>
          </a:ln>
        </p:spPr>
        <p:txBody>
          <a:bodyPr/>
          <a:lstStyle/>
          <a:p>
            <a:r>
              <a:rPr lang="en-US" dirty="0" smtClean="0">
                <a:latin typeface="Abadi MT Condensed Extra Bold" charset="0"/>
                <a:ea typeface="Abadi MT Condensed Extra Bold" charset="0"/>
                <a:cs typeface="Abadi MT Condensed Extra Bold" charset="0"/>
              </a:rPr>
              <a:t>Is it a SKILL or WILL Issue? </a:t>
            </a:r>
            <a:endParaRPr lang="en-US" dirty="0">
              <a:latin typeface="Abadi MT Condensed Extra Bold" charset="0"/>
              <a:ea typeface="Abadi MT Condensed Extra Bold" charset="0"/>
              <a:cs typeface="Abadi MT Condensed Extra Bold" charset="0"/>
            </a:endParaRPr>
          </a:p>
        </p:txBody>
      </p:sp>
      <p:pic>
        <p:nvPicPr>
          <p:cNvPr id="5"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503801" y="898326"/>
            <a:ext cx="7489031" cy="561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37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2806" y="2068642"/>
            <a:ext cx="6160957" cy="2308324"/>
          </a:xfrm>
          <a:prstGeom prst="rect">
            <a:avLst/>
          </a:prstGeom>
          <a:solidFill>
            <a:srgbClr val="FFFF00"/>
          </a:solidFill>
        </p:spPr>
        <p:txBody>
          <a:bodyPr wrap="square" rtlCol="0">
            <a:spAutoFit/>
          </a:bodyPr>
          <a:lstStyle/>
          <a:p>
            <a:pPr algn="ctr"/>
            <a:r>
              <a:rPr lang="en-US" sz="4800" b="1" dirty="0" smtClean="0"/>
              <a:t>BUILD    A    CADENCE OF </a:t>
            </a:r>
          </a:p>
          <a:p>
            <a:pPr algn="ctr"/>
            <a:r>
              <a:rPr lang="en-US" sz="4800" b="1" dirty="0" smtClean="0"/>
              <a:t>ACCOUNTABILITY </a:t>
            </a:r>
            <a:endParaRPr lang="en-US" sz="4800" b="1" dirty="0"/>
          </a:p>
        </p:txBody>
      </p:sp>
    </p:spTree>
    <p:extLst>
      <p:ext uri="{BB962C8B-B14F-4D97-AF65-F5344CB8AC3E}">
        <p14:creationId xmlns:p14="http://schemas.microsoft.com/office/powerpoint/2010/main" val="976954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Content Placeholder 3"/>
          <p:cNvSpPr>
            <a:spLocks noGrp="1"/>
          </p:cNvSpPr>
          <p:nvPr>
            <p:ph sz="half" idx="2"/>
          </p:nvPr>
        </p:nvSpPr>
        <p:spPr>
          <a:xfrm>
            <a:off x="1870791" y="2346729"/>
            <a:ext cx="4208276" cy="3976473"/>
          </a:xfrm>
          <a:noFill/>
        </p:spPr>
        <p:txBody>
          <a:bodyPr wrap="square" rtlCol="0">
            <a:spAutoFit/>
          </a:bodyPr>
          <a:lstStyle/>
          <a:p>
            <a:pPr marL="457200" indent="-457200" defTabSz="914400">
              <a:lnSpc>
                <a:spcPct val="150000"/>
              </a:lnSpc>
              <a:buSzPct val="104000"/>
              <a:buFont typeface="Arial" charset="0"/>
            </a:pPr>
            <a:r>
              <a:rPr lang="en-US" sz="2800" b="1" i="1" dirty="0" smtClean="0"/>
              <a:t>Talk </a:t>
            </a:r>
            <a:r>
              <a:rPr lang="en-US" sz="2800" b="1" i="1" dirty="0"/>
              <a:t>straight </a:t>
            </a:r>
          </a:p>
          <a:p>
            <a:pPr marL="457200" indent="-457200" defTabSz="914400">
              <a:lnSpc>
                <a:spcPct val="150000"/>
              </a:lnSpc>
              <a:buSzPct val="104000"/>
              <a:buFont typeface="Arial" charset="0"/>
            </a:pPr>
            <a:r>
              <a:rPr lang="en-US" sz="2800" b="1" i="1" dirty="0"/>
              <a:t>Demonstrate respect </a:t>
            </a:r>
          </a:p>
          <a:p>
            <a:pPr marL="457200" indent="-457200" defTabSz="914400">
              <a:lnSpc>
                <a:spcPct val="150000"/>
              </a:lnSpc>
              <a:buSzPct val="104000"/>
              <a:buFont typeface="Arial" charset="0"/>
            </a:pPr>
            <a:r>
              <a:rPr lang="en-US" sz="2800" b="1" i="1" dirty="0"/>
              <a:t>Create transparency </a:t>
            </a:r>
          </a:p>
          <a:p>
            <a:pPr marL="457200" indent="-457200" defTabSz="914400">
              <a:lnSpc>
                <a:spcPct val="150000"/>
              </a:lnSpc>
              <a:buSzPct val="104000"/>
              <a:buFont typeface="Arial" charset="0"/>
            </a:pPr>
            <a:r>
              <a:rPr lang="en-US" sz="2800" b="1" i="1" dirty="0"/>
              <a:t>Clarify expectations </a:t>
            </a:r>
          </a:p>
          <a:p>
            <a:pPr marL="457200" indent="-457200" defTabSz="914400">
              <a:lnSpc>
                <a:spcPct val="150000"/>
              </a:lnSpc>
              <a:buSzPct val="104000"/>
              <a:buFont typeface="Arial" charset="0"/>
            </a:pPr>
            <a:r>
              <a:rPr lang="en-US" sz="2800" b="1" i="1" dirty="0"/>
              <a:t>Practice accountability</a:t>
            </a:r>
          </a:p>
        </p:txBody>
      </p:sp>
      <p:sp>
        <p:nvSpPr>
          <p:cNvPr id="14338" name="Title 1"/>
          <p:cNvSpPr>
            <a:spLocks noGrp="1"/>
          </p:cNvSpPr>
          <p:nvPr>
            <p:ph type="title"/>
          </p:nvPr>
        </p:nvSpPr>
        <p:spPr>
          <a:xfrm>
            <a:off x="1360191" y="-223764"/>
            <a:ext cx="10018713" cy="1752599"/>
          </a:xfrm>
        </p:spPr>
        <p:txBody>
          <a:bodyPr/>
          <a:lstStyle/>
          <a:p>
            <a:pPr eaLnBrk="1" hangingPunct="1"/>
            <a:r>
              <a:rPr lang="en-US" b="1" dirty="0" smtClean="0"/>
              <a:t>How to Build a Culture of Accountability </a:t>
            </a:r>
            <a:br>
              <a:rPr lang="en-US" b="1" dirty="0" smtClean="0"/>
            </a:br>
            <a:r>
              <a:rPr lang="en-US" b="1" u="sng" dirty="0" smtClean="0">
                <a:solidFill>
                  <a:schemeClr val="accent1"/>
                </a:solidFill>
              </a:rPr>
              <a:t>CONSISTENCY</a:t>
            </a:r>
          </a:p>
        </p:txBody>
      </p:sp>
      <p:sp>
        <p:nvSpPr>
          <p:cNvPr id="2" name="TextBox 1"/>
          <p:cNvSpPr txBox="1"/>
          <p:nvPr/>
        </p:nvSpPr>
        <p:spPr>
          <a:xfrm>
            <a:off x="2269067" y="1528835"/>
            <a:ext cx="6773037" cy="523220"/>
          </a:xfrm>
          <a:prstGeom prst="rect">
            <a:avLst/>
          </a:prstGeom>
          <a:noFill/>
        </p:spPr>
        <p:txBody>
          <a:bodyPr wrap="square" rtlCol="0">
            <a:spAutoFit/>
          </a:bodyPr>
          <a:lstStyle/>
          <a:p>
            <a:r>
              <a:rPr lang="en-US" sz="2800" b="1" dirty="0" smtClean="0"/>
              <a:t>“The What”                                      “The How”</a:t>
            </a:r>
            <a:endParaRPr lang="en-US" sz="2800" dirty="0"/>
          </a:p>
        </p:txBody>
      </p:sp>
      <p:sp>
        <p:nvSpPr>
          <p:cNvPr id="3" name="TextBox 2"/>
          <p:cNvSpPr txBox="1"/>
          <p:nvPr/>
        </p:nvSpPr>
        <p:spPr>
          <a:xfrm>
            <a:off x="6705304" y="2134362"/>
            <a:ext cx="4673600" cy="4401205"/>
          </a:xfrm>
          <a:prstGeom prst="rect">
            <a:avLst/>
          </a:prstGeom>
          <a:noFill/>
        </p:spPr>
        <p:txBody>
          <a:bodyPr wrap="square" rtlCol="0">
            <a:spAutoFit/>
          </a:bodyPr>
          <a:lstStyle/>
          <a:p>
            <a:pPr marL="457200" indent="-457200">
              <a:lnSpc>
                <a:spcPct val="200000"/>
              </a:lnSpc>
              <a:buSzPct val="104000"/>
              <a:buFont typeface="Arial" charset="0"/>
              <a:buChar char="•"/>
            </a:pPr>
            <a:r>
              <a:rPr lang="en-US" sz="2800" b="1" i="1" dirty="0">
                <a:solidFill>
                  <a:srgbClr val="0070C0"/>
                </a:solidFill>
              </a:rPr>
              <a:t>T</a:t>
            </a:r>
            <a:r>
              <a:rPr lang="en-US" sz="2800" b="1" i="1" dirty="0" smtClean="0">
                <a:solidFill>
                  <a:srgbClr val="0070C0"/>
                </a:solidFill>
              </a:rPr>
              <a:t>act</a:t>
            </a:r>
          </a:p>
          <a:p>
            <a:pPr marL="457200" indent="-457200">
              <a:lnSpc>
                <a:spcPct val="200000"/>
              </a:lnSpc>
              <a:buSzPct val="104000"/>
              <a:buFont typeface="Arial" charset="0"/>
              <a:buChar char="•"/>
            </a:pPr>
            <a:r>
              <a:rPr lang="en-US" sz="2800" b="1" i="1" dirty="0" smtClean="0">
                <a:solidFill>
                  <a:srgbClr val="0070C0"/>
                </a:solidFill>
              </a:rPr>
              <a:t>Concern </a:t>
            </a:r>
          </a:p>
          <a:p>
            <a:pPr marL="457200" indent="-457200">
              <a:lnSpc>
                <a:spcPct val="200000"/>
              </a:lnSpc>
              <a:buSzPct val="104000"/>
              <a:buFont typeface="Arial" charset="0"/>
              <a:buChar char="•"/>
            </a:pPr>
            <a:r>
              <a:rPr lang="en-US" sz="2800" b="1" i="1" dirty="0" smtClean="0">
                <a:solidFill>
                  <a:srgbClr val="0070C0"/>
                </a:solidFill>
              </a:rPr>
              <a:t>Authentic</a:t>
            </a:r>
          </a:p>
          <a:p>
            <a:pPr marL="457200" indent="-457200">
              <a:lnSpc>
                <a:spcPct val="200000"/>
              </a:lnSpc>
              <a:buSzPct val="104000"/>
              <a:buFont typeface="Arial" charset="0"/>
              <a:buChar char="•"/>
            </a:pPr>
            <a:r>
              <a:rPr lang="en-US" sz="2800" b="1" i="1" dirty="0" smtClean="0">
                <a:solidFill>
                  <a:srgbClr val="0070C0"/>
                </a:solidFill>
              </a:rPr>
              <a:t>Model and articulate</a:t>
            </a:r>
          </a:p>
          <a:p>
            <a:pPr marL="457200" indent="-457200">
              <a:lnSpc>
                <a:spcPct val="200000"/>
              </a:lnSpc>
              <a:buSzPct val="104000"/>
              <a:buFont typeface="Arial" charset="0"/>
              <a:buChar char="•"/>
            </a:pPr>
            <a:r>
              <a:rPr lang="en-US" sz="2800" b="1" i="1" dirty="0" smtClean="0">
                <a:solidFill>
                  <a:srgbClr val="0070C0"/>
                </a:solidFill>
              </a:rPr>
              <a:t>Demonstrate and expect it</a:t>
            </a:r>
          </a:p>
        </p:txBody>
      </p:sp>
      <p:cxnSp>
        <p:nvCxnSpPr>
          <p:cNvPr id="5" name="Straight Connector 4"/>
          <p:cNvCxnSpPr/>
          <p:nvPr/>
        </p:nvCxnSpPr>
        <p:spPr>
          <a:xfrm>
            <a:off x="6079067" y="1569988"/>
            <a:ext cx="118533" cy="4965579"/>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90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63925" y="-146958"/>
            <a:ext cx="10018713" cy="1752599"/>
          </a:xfrm>
        </p:spPr>
        <p:txBody>
          <a:bodyPr/>
          <a:lstStyle/>
          <a:p>
            <a:pPr eaLnBrk="1" hangingPunct="1"/>
            <a:r>
              <a:rPr lang="en-US" dirty="0" smtClean="0"/>
              <a:t>4 Steps to Addressing Behavior Issues</a:t>
            </a:r>
          </a:p>
        </p:txBody>
      </p:sp>
      <p:graphicFrame>
        <p:nvGraphicFramePr>
          <p:cNvPr id="4" name="Diagram 3"/>
          <p:cNvGraphicFramePr/>
          <p:nvPr>
            <p:extLst>
              <p:ext uri="{D42A27DB-BD31-4B8C-83A1-F6EECF244321}">
                <p14:modId xmlns:p14="http://schemas.microsoft.com/office/powerpoint/2010/main" val="230774264"/>
              </p:ext>
            </p:extLst>
          </p:nvPr>
        </p:nvGraphicFramePr>
        <p:xfrm>
          <a:off x="3032297" y="1605640"/>
          <a:ext cx="7043036" cy="5099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157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045" y="-245534"/>
            <a:ext cx="10018713" cy="1752599"/>
          </a:xfrm>
        </p:spPr>
        <p:txBody>
          <a:bodyPr/>
          <a:lstStyle/>
          <a:p>
            <a:r>
              <a:rPr lang="en-US" dirty="0" smtClean="0"/>
              <a:t>Addressing Behavior Issues </a:t>
            </a:r>
            <a:endParaRPr lang="en-US" dirty="0"/>
          </a:p>
        </p:txBody>
      </p:sp>
      <p:sp>
        <p:nvSpPr>
          <p:cNvPr id="3" name="Content Placeholder 2"/>
          <p:cNvSpPr>
            <a:spLocks noGrp="1"/>
          </p:cNvSpPr>
          <p:nvPr>
            <p:ph idx="1"/>
          </p:nvPr>
        </p:nvSpPr>
        <p:spPr>
          <a:xfrm>
            <a:off x="2309603" y="1333985"/>
            <a:ext cx="9374398" cy="4846682"/>
          </a:xfrm>
        </p:spPr>
        <p:txBody>
          <a:bodyPr>
            <a:noAutofit/>
          </a:bodyPr>
          <a:lstStyle/>
          <a:p>
            <a:r>
              <a:rPr lang="en-US" sz="2800" dirty="0" smtClean="0"/>
              <a:t>Corrective action should be used </a:t>
            </a:r>
            <a:r>
              <a:rPr lang="en-US" sz="2800" b="1" dirty="0" smtClean="0"/>
              <a:t>to correct </a:t>
            </a:r>
            <a:r>
              <a:rPr lang="en-US" sz="2800" dirty="0" smtClean="0"/>
              <a:t>inappropriate behavior </a:t>
            </a:r>
            <a:r>
              <a:rPr lang="en-US" sz="2800" b="1" dirty="0" smtClean="0"/>
              <a:t>not to punish </a:t>
            </a:r>
            <a:r>
              <a:rPr lang="en-US" sz="2800" dirty="0" smtClean="0"/>
              <a:t>employees.</a:t>
            </a:r>
          </a:p>
          <a:p>
            <a:endParaRPr lang="en-US" sz="2800" dirty="0" smtClean="0"/>
          </a:p>
          <a:p>
            <a:r>
              <a:rPr lang="en-US" sz="2800" dirty="0" smtClean="0"/>
              <a:t>The goal is to </a:t>
            </a:r>
            <a:r>
              <a:rPr lang="en-US" sz="2800" b="1" dirty="0" smtClean="0"/>
              <a:t>administer the lowest level of discipline possible in order to correct the problem, </a:t>
            </a:r>
            <a:r>
              <a:rPr lang="en-US" sz="2800" dirty="0" smtClean="0"/>
              <a:t>so that the same conduct will not be repeated.</a:t>
            </a:r>
          </a:p>
          <a:p>
            <a:endParaRPr lang="en-US" sz="2800" dirty="0" smtClean="0"/>
          </a:p>
          <a:p>
            <a:r>
              <a:rPr lang="en-US" sz="2800" dirty="0" smtClean="0"/>
              <a:t>The difference between addressing inappropriate conduct vs. performance is that </a:t>
            </a:r>
            <a:r>
              <a:rPr lang="en-US" sz="2800" b="1" dirty="0" smtClean="0"/>
              <a:t>behavior is within an employee’s ability to control.</a:t>
            </a:r>
            <a:endParaRPr lang="en-US" sz="2800" b="1" dirty="0"/>
          </a:p>
        </p:txBody>
      </p:sp>
    </p:spTree>
    <p:extLst>
      <p:ext uri="{BB962C8B-B14F-4D97-AF65-F5344CB8AC3E}">
        <p14:creationId xmlns:p14="http://schemas.microsoft.com/office/powerpoint/2010/main" val="2057253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151313" y="1399245"/>
            <a:ext cx="3116393" cy="954107"/>
          </a:xfrm>
          <a:solidFill>
            <a:srgbClr val="FF0000"/>
          </a:solidFill>
        </p:spPr>
        <p:txBody>
          <a:bodyPr wrap="square" rtlCol="0">
            <a:spAutoFit/>
          </a:bodyPr>
          <a:lstStyle/>
          <a:p>
            <a:pPr defTabSz="914400"/>
            <a:r>
              <a:rPr lang="en-US" sz="2800" b="1" dirty="0">
                <a:solidFill>
                  <a:schemeClr val="bg1"/>
                </a:solidFill>
                <a:effectLst>
                  <a:outerShdw blurRad="50800" dist="76200" dir="2700000" algn="tl" rotWithShape="0">
                    <a:prstClr val="black">
                      <a:alpha val="40000"/>
                    </a:prstClr>
                  </a:outerShdw>
                </a:effectLst>
                <a:latin typeface="+mn-lt"/>
                <a:ea typeface="+mn-ea"/>
                <a:cs typeface="+mn-cs"/>
              </a:rPr>
              <a:t>IT NEVER HAPPENED </a:t>
            </a:r>
          </a:p>
        </p:txBody>
      </p:sp>
      <p:sp>
        <p:nvSpPr>
          <p:cNvPr id="5" name="Rectangle 4"/>
          <p:cNvSpPr/>
          <p:nvPr/>
        </p:nvSpPr>
        <p:spPr>
          <a:xfrm>
            <a:off x="3352800" y="124599"/>
            <a:ext cx="4693913" cy="1323439"/>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documentation? </a:t>
            </a:r>
            <a:endPar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communication!</a:t>
            </a:r>
          </a:p>
        </p:txBody>
      </p:sp>
      <p:sp>
        <p:nvSpPr>
          <p:cNvPr id="6" name="TextBox 5"/>
          <p:cNvSpPr txBox="1"/>
          <p:nvPr/>
        </p:nvSpPr>
        <p:spPr>
          <a:xfrm>
            <a:off x="2228024" y="2566604"/>
            <a:ext cx="1886775" cy="923330"/>
          </a:xfrm>
          <a:prstGeom prst="rect">
            <a:avLst/>
          </a:prstGeom>
          <a:solidFill>
            <a:schemeClr val="accent1"/>
          </a:solidFill>
        </p:spPr>
        <p:txBody>
          <a:bodyPr wrap="square" rtlCol="0">
            <a:spAutoFit/>
          </a:bodyPr>
          <a:lstStyle/>
          <a:p>
            <a:r>
              <a:rPr lang="en-US" b="1" dirty="0"/>
              <a:t>Time and attendance reports</a:t>
            </a:r>
          </a:p>
        </p:txBody>
      </p:sp>
      <p:sp>
        <p:nvSpPr>
          <p:cNvPr id="7" name="TextBox 6"/>
          <p:cNvSpPr txBox="1"/>
          <p:nvPr/>
        </p:nvSpPr>
        <p:spPr>
          <a:xfrm>
            <a:off x="4253950" y="2575080"/>
            <a:ext cx="1828800" cy="646331"/>
          </a:xfrm>
          <a:prstGeom prst="rect">
            <a:avLst/>
          </a:prstGeom>
          <a:solidFill>
            <a:schemeClr val="accent1"/>
          </a:solidFill>
        </p:spPr>
        <p:txBody>
          <a:bodyPr wrap="square" rtlCol="0">
            <a:spAutoFit/>
          </a:bodyPr>
          <a:lstStyle>
            <a:defPPr>
              <a:defRPr lang="en-US"/>
            </a:defPPr>
            <a:lvl1pPr>
              <a:defRPr b="1"/>
            </a:lvl1pPr>
          </a:lstStyle>
          <a:p>
            <a:r>
              <a:rPr lang="en-US" dirty="0"/>
              <a:t>Examples of work product</a:t>
            </a:r>
          </a:p>
        </p:txBody>
      </p:sp>
      <p:sp>
        <p:nvSpPr>
          <p:cNvPr id="8" name="TextBox 7"/>
          <p:cNvSpPr txBox="1"/>
          <p:nvPr/>
        </p:nvSpPr>
        <p:spPr>
          <a:xfrm>
            <a:off x="4253950" y="3440051"/>
            <a:ext cx="1828800" cy="1200329"/>
          </a:xfrm>
          <a:prstGeom prst="rect">
            <a:avLst/>
          </a:prstGeom>
          <a:solidFill>
            <a:schemeClr val="accent1"/>
          </a:solidFill>
        </p:spPr>
        <p:txBody>
          <a:bodyPr wrap="square" rtlCol="0">
            <a:spAutoFit/>
          </a:bodyPr>
          <a:lstStyle>
            <a:defPPr>
              <a:defRPr lang="en-US"/>
            </a:defPPr>
            <a:lvl1pPr>
              <a:defRPr b="1"/>
            </a:lvl1pPr>
          </a:lstStyle>
          <a:p>
            <a:r>
              <a:rPr lang="en-US" dirty="0"/>
              <a:t>Metrics related to productivity, quality or service</a:t>
            </a:r>
          </a:p>
        </p:txBody>
      </p:sp>
      <p:sp>
        <p:nvSpPr>
          <p:cNvPr id="9" name="TextBox 8"/>
          <p:cNvSpPr txBox="1"/>
          <p:nvPr/>
        </p:nvSpPr>
        <p:spPr>
          <a:xfrm>
            <a:off x="8305800" y="2575080"/>
            <a:ext cx="1828800" cy="646331"/>
          </a:xfrm>
          <a:prstGeom prst="rect">
            <a:avLst/>
          </a:prstGeom>
          <a:solidFill>
            <a:schemeClr val="accent1"/>
          </a:solidFill>
        </p:spPr>
        <p:txBody>
          <a:bodyPr wrap="square" rtlCol="0">
            <a:spAutoFit/>
          </a:bodyPr>
          <a:lstStyle>
            <a:defPPr>
              <a:defRPr lang="en-US"/>
            </a:defPPr>
            <a:lvl1pPr>
              <a:defRPr b="1"/>
            </a:lvl1pPr>
          </a:lstStyle>
          <a:p>
            <a:r>
              <a:rPr lang="en-US" dirty="0"/>
              <a:t>Weekly or monthly reports</a:t>
            </a:r>
          </a:p>
        </p:txBody>
      </p:sp>
      <p:sp>
        <p:nvSpPr>
          <p:cNvPr id="10" name="TextBox 9"/>
          <p:cNvSpPr txBox="1"/>
          <p:nvPr/>
        </p:nvSpPr>
        <p:spPr>
          <a:xfrm>
            <a:off x="6337849" y="2580239"/>
            <a:ext cx="1828800" cy="646331"/>
          </a:xfrm>
          <a:prstGeom prst="rect">
            <a:avLst/>
          </a:prstGeom>
          <a:solidFill>
            <a:schemeClr val="accent1"/>
          </a:solidFill>
        </p:spPr>
        <p:txBody>
          <a:bodyPr wrap="square" rtlCol="0">
            <a:spAutoFit/>
          </a:bodyPr>
          <a:lstStyle>
            <a:defPPr>
              <a:defRPr lang="en-US"/>
            </a:defPPr>
            <a:lvl1pPr>
              <a:defRPr b="1"/>
            </a:lvl1pPr>
          </a:lstStyle>
          <a:p>
            <a:r>
              <a:rPr lang="en-US" dirty="0"/>
              <a:t>Email exchanges</a:t>
            </a:r>
          </a:p>
        </p:txBody>
      </p:sp>
      <p:sp>
        <p:nvSpPr>
          <p:cNvPr id="11" name="TextBox 10"/>
          <p:cNvSpPr txBox="1"/>
          <p:nvPr/>
        </p:nvSpPr>
        <p:spPr>
          <a:xfrm>
            <a:off x="6353306" y="3418169"/>
            <a:ext cx="1828800" cy="1477328"/>
          </a:xfrm>
          <a:prstGeom prst="rect">
            <a:avLst/>
          </a:prstGeom>
          <a:solidFill>
            <a:schemeClr val="accent1"/>
          </a:solidFill>
        </p:spPr>
        <p:txBody>
          <a:bodyPr wrap="square" rtlCol="0">
            <a:spAutoFit/>
          </a:bodyPr>
          <a:lstStyle>
            <a:defPPr>
              <a:defRPr lang="en-US"/>
            </a:defPPr>
            <a:lvl1pPr>
              <a:defRPr b="1"/>
            </a:lvl1pPr>
          </a:lstStyle>
          <a:p>
            <a:r>
              <a:rPr lang="en-US" dirty="0"/>
              <a:t>Suggestions, ideas or actions to make workflow efficient</a:t>
            </a:r>
          </a:p>
        </p:txBody>
      </p:sp>
      <p:sp>
        <p:nvSpPr>
          <p:cNvPr id="12" name="TextBox 11"/>
          <p:cNvSpPr txBox="1"/>
          <p:nvPr/>
        </p:nvSpPr>
        <p:spPr>
          <a:xfrm>
            <a:off x="2228023" y="3628433"/>
            <a:ext cx="1886775" cy="923330"/>
          </a:xfrm>
          <a:prstGeom prst="rect">
            <a:avLst/>
          </a:prstGeom>
          <a:solidFill>
            <a:schemeClr val="accent1"/>
          </a:solidFill>
        </p:spPr>
        <p:txBody>
          <a:bodyPr wrap="square" rtlCol="0">
            <a:spAutoFit/>
          </a:bodyPr>
          <a:lstStyle>
            <a:defPPr>
              <a:defRPr lang="en-US"/>
            </a:defPPr>
            <a:lvl1pPr>
              <a:defRPr b="1"/>
            </a:lvl1pPr>
          </a:lstStyle>
          <a:p>
            <a:r>
              <a:rPr lang="en-US" dirty="0"/>
              <a:t>Verbal or written compliments or complaints</a:t>
            </a:r>
          </a:p>
        </p:txBody>
      </p:sp>
      <p:sp>
        <p:nvSpPr>
          <p:cNvPr id="13" name="TextBox 12"/>
          <p:cNvSpPr txBox="1"/>
          <p:nvPr/>
        </p:nvSpPr>
        <p:spPr>
          <a:xfrm>
            <a:off x="2228022" y="4675070"/>
            <a:ext cx="1886775" cy="369332"/>
          </a:xfrm>
          <a:prstGeom prst="rect">
            <a:avLst/>
          </a:prstGeom>
          <a:solidFill>
            <a:schemeClr val="accent1"/>
          </a:solidFill>
        </p:spPr>
        <p:txBody>
          <a:bodyPr wrap="square" rtlCol="0">
            <a:spAutoFit/>
          </a:bodyPr>
          <a:lstStyle>
            <a:defPPr>
              <a:defRPr lang="en-US"/>
            </a:defPPr>
            <a:lvl1pPr>
              <a:defRPr b="1"/>
            </a:lvl1pPr>
          </a:lstStyle>
          <a:p>
            <a:r>
              <a:rPr lang="en-US" dirty="0"/>
              <a:t>Evaluations</a:t>
            </a:r>
          </a:p>
        </p:txBody>
      </p:sp>
      <p:sp>
        <p:nvSpPr>
          <p:cNvPr id="14" name="TextBox 13"/>
          <p:cNvSpPr txBox="1"/>
          <p:nvPr/>
        </p:nvSpPr>
        <p:spPr>
          <a:xfrm>
            <a:off x="8345450" y="4895497"/>
            <a:ext cx="1828800" cy="1477328"/>
          </a:xfrm>
          <a:prstGeom prst="rect">
            <a:avLst/>
          </a:prstGeom>
          <a:solidFill>
            <a:schemeClr val="accent1"/>
          </a:solidFill>
        </p:spPr>
        <p:txBody>
          <a:bodyPr wrap="square" rtlCol="0">
            <a:spAutoFit/>
          </a:bodyPr>
          <a:lstStyle>
            <a:defPPr>
              <a:defRPr lang="en-US"/>
            </a:defPPr>
            <a:lvl1pPr>
              <a:defRPr b="1"/>
            </a:lvl1pPr>
          </a:lstStyle>
          <a:p>
            <a:r>
              <a:rPr lang="en-US" dirty="0"/>
              <a:t>Records of adherence to and violations of policies and procedures</a:t>
            </a:r>
          </a:p>
        </p:txBody>
      </p:sp>
      <p:sp>
        <p:nvSpPr>
          <p:cNvPr id="15" name="TextBox 14"/>
          <p:cNvSpPr txBox="1"/>
          <p:nvPr/>
        </p:nvSpPr>
        <p:spPr>
          <a:xfrm>
            <a:off x="8305800" y="3451379"/>
            <a:ext cx="1828800" cy="646331"/>
          </a:xfrm>
          <a:prstGeom prst="rect">
            <a:avLst/>
          </a:prstGeom>
          <a:solidFill>
            <a:schemeClr val="accent1"/>
          </a:solidFill>
        </p:spPr>
        <p:txBody>
          <a:bodyPr wrap="square" rtlCol="0">
            <a:spAutoFit/>
          </a:bodyPr>
          <a:lstStyle>
            <a:defPPr>
              <a:defRPr lang="en-US"/>
            </a:defPPr>
            <a:lvl1pPr>
              <a:defRPr b="1"/>
            </a:lvl1pPr>
          </a:lstStyle>
          <a:p>
            <a:r>
              <a:rPr lang="en-US" dirty="0"/>
              <a:t>Coaching agreements</a:t>
            </a:r>
          </a:p>
        </p:txBody>
      </p:sp>
      <p:sp>
        <p:nvSpPr>
          <p:cNvPr id="16" name="TextBox 15"/>
          <p:cNvSpPr txBox="1"/>
          <p:nvPr/>
        </p:nvSpPr>
        <p:spPr>
          <a:xfrm>
            <a:off x="8305800" y="4305738"/>
            <a:ext cx="1828800" cy="369332"/>
          </a:xfrm>
          <a:prstGeom prst="rect">
            <a:avLst/>
          </a:prstGeom>
          <a:solidFill>
            <a:schemeClr val="accent1"/>
          </a:solidFill>
        </p:spPr>
        <p:txBody>
          <a:bodyPr wrap="square" rtlCol="0">
            <a:spAutoFit/>
          </a:bodyPr>
          <a:lstStyle>
            <a:defPPr>
              <a:defRPr lang="en-US"/>
            </a:defPPr>
            <a:lvl1pPr>
              <a:defRPr b="1"/>
            </a:lvl1pPr>
          </a:lstStyle>
          <a:p>
            <a:r>
              <a:rPr lang="en-US" dirty="0"/>
              <a:t>PIPs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553" y="114578"/>
            <a:ext cx="4250094" cy="2171422"/>
          </a:xfrm>
          <a:prstGeom prst="rect">
            <a:avLst/>
          </a:prstGeom>
        </p:spPr>
      </p:pic>
      <p:sp>
        <p:nvSpPr>
          <p:cNvPr id="18" name="TextBox 17"/>
          <p:cNvSpPr txBox="1"/>
          <p:nvPr/>
        </p:nvSpPr>
        <p:spPr>
          <a:xfrm>
            <a:off x="2228022" y="5167709"/>
            <a:ext cx="1886775" cy="369332"/>
          </a:xfrm>
          <a:prstGeom prst="rect">
            <a:avLst/>
          </a:prstGeom>
          <a:solidFill>
            <a:schemeClr val="accent1"/>
          </a:solidFill>
        </p:spPr>
        <p:txBody>
          <a:bodyPr wrap="square" rtlCol="0">
            <a:spAutoFit/>
          </a:bodyPr>
          <a:lstStyle>
            <a:defPPr>
              <a:defRPr lang="en-US"/>
            </a:defPPr>
            <a:lvl1pPr>
              <a:defRPr b="1"/>
            </a:lvl1pPr>
          </a:lstStyle>
          <a:p>
            <a:r>
              <a:rPr lang="en-US" dirty="0" smtClean="0"/>
              <a:t>Conversations</a:t>
            </a:r>
            <a:endParaRPr lang="en-US" dirty="0"/>
          </a:p>
        </p:txBody>
      </p:sp>
    </p:spTree>
    <p:extLst>
      <p:ext uri="{BB962C8B-B14F-4D97-AF65-F5344CB8AC3E}">
        <p14:creationId xmlns:p14="http://schemas.microsoft.com/office/powerpoint/2010/main" val="1253213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4472</TotalTime>
  <Words>1438</Words>
  <Application>Microsoft Office PowerPoint</Application>
  <PresentationFormat>Widescreen</PresentationFormat>
  <Paragraphs>177</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Abadi MT Condensed Extra Bold</vt:lpstr>
      <vt:lpstr>Al Nile</vt:lpstr>
      <vt:lpstr>Apple Braille</vt:lpstr>
      <vt:lpstr>Arial</vt:lpstr>
      <vt:lpstr>Calibri</vt:lpstr>
      <vt:lpstr>Corbel</vt:lpstr>
      <vt:lpstr>proxima-nova</vt:lpstr>
      <vt:lpstr>Parallax</vt:lpstr>
      <vt:lpstr>Managing Unacceptable Employee Behavior </vt:lpstr>
      <vt:lpstr>Employee Behavior Problems Cause: </vt:lpstr>
      <vt:lpstr>Managing performance: the “what”  MANAGING BEHAVIOR ….the “how”</vt:lpstr>
      <vt:lpstr>Is it a SKILL or WILL Issue? </vt:lpstr>
      <vt:lpstr>PowerPoint Presentation</vt:lpstr>
      <vt:lpstr>How to Build a Culture of Accountability  CONSISTENCY</vt:lpstr>
      <vt:lpstr>4 Steps to Addressing Behavior Issues</vt:lpstr>
      <vt:lpstr>Addressing Behavior Issues </vt:lpstr>
      <vt:lpstr>IT NEVER HAPPENED </vt:lpstr>
      <vt:lpstr>Best Practices for  Documentation: </vt:lpstr>
      <vt:lpstr>Documenting a Tardiness Issue</vt:lpstr>
      <vt:lpstr>Documenting a Conduct Issue</vt:lpstr>
      <vt:lpstr>PowerPoint Presentation</vt:lpstr>
      <vt:lpstr>When further action is needed</vt:lpstr>
      <vt:lpstr>PowerPoint Presentation</vt:lpstr>
      <vt:lpstr>Documentation</vt:lpstr>
      <vt:lpstr>EAP </vt:lpstr>
      <vt:lpstr>CONVERSATION ROLE PLAY </vt:lpstr>
      <vt:lpstr>The Excuse Artist </vt:lpstr>
      <vt:lpstr>PowerPoint Presentation</vt:lpstr>
      <vt:lpstr>DO - DISCUSS- DOCUMENT</vt:lpstr>
      <vt:lpstr>PowerPoint Presentation</vt:lpstr>
      <vt:lpstr>The Dawdler</vt:lpstr>
      <vt:lpstr>The Short Changer</vt:lpstr>
      <vt:lpstr>The Intimidator </vt:lpstr>
      <vt:lpstr>The Gossip </vt:lpstr>
      <vt:lpstr>The Downer</vt:lpstr>
      <vt:lpstr>The Minimalist </vt:lpstr>
      <vt:lpstr>The Soap Star</vt:lpstr>
      <vt:lpstr>The Itch</vt:lpstr>
      <vt:lpstr>The Yo-Yo</vt:lpstr>
      <vt:lpstr>CONTACT YOUR HR PARTNER  Desyra Highsmith – Academic Affairs, Institutional Advancement  Denise Robinson Lewis – Student Development and Marketing/Public Relations  Veronica Ruiz –Administration &amp; Finance and Enrollment Management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IMPACT CONVERSATIONS</dc:title>
  <dc:creator>Highsmith, Desyra</dc:creator>
  <cp:lastModifiedBy>Robinson Lewis, Denise</cp:lastModifiedBy>
  <cp:revision>55</cp:revision>
  <cp:lastPrinted>2017-12-08T13:55:38Z</cp:lastPrinted>
  <dcterms:created xsi:type="dcterms:W3CDTF">2017-12-04T15:29:26Z</dcterms:created>
  <dcterms:modified xsi:type="dcterms:W3CDTF">2017-12-13T22:07:36Z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-656057</vt:i4>
  </property>
  <property fmtid="{D5CDD505-2E9C-101B-9397-08002B2CF9AE}" pid="3" name="_NewReviewCycle">
    <vt:lpwstr/>
  </property>
  <property fmtid="{D5CDD505-2E9C-101B-9397-08002B2CF9AE}" pid="4" name="_EmailSubject">
    <vt:lpwstr>PowerPoint Presentation from Dec 8 meeting</vt:lpwstr>
  </property>
  <property fmtid="{D5CDD505-2E9C-101B-9397-08002B2CF9AE}" pid="5" name="_AuthorEmail">
    <vt:lpwstr>LewisD@wpunj.edu</vt:lpwstr>
  </property>
  <property fmtid="{D5CDD505-2E9C-101B-9397-08002B2CF9AE}" pid="6" name="_AuthorEmailDisplayName">
    <vt:lpwstr>Robinson Lewis, Denise</vt:lpwstr>
  </property>
</Properties>
</file>